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4"/>
  </p:notesMasterIdLst>
  <p:sldIdLst>
    <p:sldId id="258" r:id="rId2"/>
    <p:sldId id="259" r:id="rId3"/>
    <p:sldId id="260" r:id="rId4"/>
    <p:sldId id="262" r:id="rId5"/>
    <p:sldId id="261" r:id="rId6"/>
    <p:sldId id="263" r:id="rId7"/>
    <p:sldId id="264" r:id="rId8"/>
    <p:sldId id="265" r:id="rId9"/>
    <p:sldId id="266" r:id="rId10"/>
    <p:sldId id="268" r:id="rId11"/>
    <p:sldId id="267" r:id="rId12"/>
    <p:sldId id="269" r:id="rId13"/>
    <p:sldId id="270" r:id="rId14"/>
    <p:sldId id="271" r:id="rId15"/>
    <p:sldId id="272" r:id="rId16"/>
    <p:sldId id="273" r:id="rId17"/>
    <p:sldId id="275" r:id="rId18"/>
    <p:sldId id="274" r:id="rId19"/>
    <p:sldId id="276" r:id="rId20"/>
    <p:sldId id="277" r:id="rId21"/>
    <p:sldId id="278" r:id="rId22"/>
    <p:sldId id="280" r:id="rId23"/>
    <p:sldId id="282" r:id="rId24"/>
    <p:sldId id="281" r:id="rId25"/>
    <p:sldId id="283" r:id="rId26"/>
    <p:sldId id="300" r:id="rId27"/>
    <p:sldId id="279" r:id="rId28"/>
    <p:sldId id="284" r:id="rId29"/>
    <p:sldId id="286" r:id="rId30"/>
    <p:sldId id="287" r:id="rId31"/>
    <p:sldId id="288" r:id="rId32"/>
    <p:sldId id="289" r:id="rId33"/>
    <p:sldId id="290" r:id="rId34"/>
    <p:sldId id="291" r:id="rId35"/>
    <p:sldId id="292" r:id="rId36"/>
    <p:sldId id="293" r:id="rId37"/>
    <p:sldId id="294" r:id="rId38"/>
    <p:sldId id="295" r:id="rId39"/>
    <p:sldId id="296" r:id="rId40"/>
    <p:sldId id="297" r:id="rId41"/>
    <p:sldId id="298" r:id="rId42"/>
    <p:sldId id="299" r:id="rId4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074"/>
    <p:restoredTop sz="94679"/>
  </p:normalViewPr>
  <p:slideViewPr>
    <p:cSldViewPr snapToGrid="0" snapToObjects="1">
      <p:cViewPr>
        <p:scale>
          <a:sx n="200" d="100"/>
          <a:sy n="200" d="100"/>
        </p:scale>
        <p:origin x="1352" y="1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viewProps" Target="viewProps.xml"/><Relationship Id="rId47" Type="http://schemas.openxmlformats.org/officeDocument/2006/relationships/theme" Target="theme/theme1.xml"/><Relationship Id="rId48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notesMaster" Target="notesMasters/notesMaster1.xml"/><Relationship Id="rId4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FD5ABA-115B-5A45-A8EA-E1A980F01378}" type="datetimeFigureOut">
              <a:rPr lang="en-US" smtClean="0"/>
              <a:t>9/26/16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4C9128-6215-2C4D-B545-9E3CBB36FF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4749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70E8C-F5BC-B349-86BB-26131D264583}" type="datetimeFigureOut">
              <a:rPr lang="en-US" smtClean="0"/>
              <a:t>9/26/16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3AAC8-D770-F547-B63D-C8B88AA21B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677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70E8C-F5BC-B349-86BB-26131D264583}" type="datetimeFigureOut">
              <a:rPr lang="en-US" smtClean="0"/>
              <a:t>9/26/16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3AAC8-D770-F547-B63D-C8B88AA21B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7023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70E8C-F5BC-B349-86BB-26131D264583}" type="datetimeFigureOut">
              <a:rPr lang="en-US" smtClean="0"/>
              <a:t>9/26/16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3AAC8-D770-F547-B63D-C8B88AA21B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6962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70E8C-F5BC-B349-86BB-26131D264583}" type="datetimeFigureOut">
              <a:rPr lang="en-US" smtClean="0"/>
              <a:t>9/26/16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3AAC8-D770-F547-B63D-C8B88AA21B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1399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70E8C-F5BC-B349-86BB-26131D264583}" type="datetimeFigureOut">
              <a:rPr lang="en-US" smtClean="0"/>
              <a:t>9/26/16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3AAC8-D770-F547-B63D-C8B88AA21B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4487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70E8C-F5BC-B349-86BB-26131D264583}" type="datetimeFigureOut">
              <a:rPr lang="en-US" smtClean="0"/>
              <a:t>9/26/16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3AAC8-D770-F547-B63D-C8B88AA21B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1106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70E8C-F5BC-B349-86BB-26131D264583}" type="datetimeFigureOut">
              <a:rPr lang="en-US" smtClean="0"/>
              <a:t>9/26/16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3AAC8-D770-F547-B63D-C8B88AA21B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4842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70E8C-F5BC-B349-86BB-26131D264583}" type="datetimeFigureOut">
              <a:rPr lang="en-US" smtClean="0"/>
              <a:t>9/26/16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3AAC8-D770-F547-B63D-C8B88AA21B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2283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70E8C-F5BC-B349-86BB-26131D264583}" type="datetimeFigureOut">
              <a:rPr lang="en-US" smtClean="0"/>
              <a:t>9/26/16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3AAC8-D770-F547-B63D-C8B88AA21B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102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70E8C-F5BC-B349-86BB-26131D264583}" type="datetimeFigureOut">
              <a:rPr lang="en-US" smtClean="0"/>
              <a:t>9/26/16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3AAC8-D770-F547-B63D-C8B88AA21B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5813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70E8C-F5BC-B349-86BB-26131D264583}" type="datetimeFigureOut">
              <a:rPr lang="en-US" smtClean="0"/>
              <a:t>9/26/16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3AAC8-D770-F547-B63D-C8B88AA21B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7458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470E8C-F5BC-B349-86BB-26131D264583}" type="datetimeFigureOut">
              <a:rPr lang="en-US" smtClean="0"/>
              <a:t>9/26/16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E3AAC8-D770-F547-B63D-C8B88AA21B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9351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NUL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github.com/mnievesc/Short-Awk-Tutorial" TargetMode="Externa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93988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Shell Scripting for Beginners</a:t>
            </a:r>
            <a:br>
              <a:rPr lang="en-US" dirty="0" smtClean="0"/>
            </a:br>
            <a:r>
              <a:rPr lang="en-US" sz="3200" dirty="0" smtClean="0"/>
              <a:t>Jeremy Mills</a:t>
            </a:r>
            <a:br>
              <a:rPr lang="en-US" sz="3200" dirty="0" smtClean="0"/>
            </a:br>
            <a:r>
              <a:rPr lang="en-US" sz="3200" dirty="0" smtClean="0"/>
              <a:t>School of Molecular Sciences</a:t>
            </a:r>
            <a:br>
              <a:rPr lang="en-US" sz="3200" dirty="0" smtClean="0"/>
            </a:br>
            <a:r>
              <a:rPr lang="en-US" sz="3200" dirty="0" smtClean="0"/>
              <a:t>and The </a:t>
            </a:r>
            <a:r>
              <a:rPr lang="en-US" sz="3200" dirty="0" err="1" smtClean="0"/>
              <a:t>Biodesign</a:t>
            </a:r>
            <a:r>
              <a:rPr lang="en-US" sz="3200" dirty="0" smtClean="0"/>
              <a:t> Institute</a:t>
            </a:r>
            <a:r>
              <a:rPr lang="en-US" sz="3200" dirty="0"/>
              <a:t/>
            </a:r>
            <a:br>
              <a:rPr lang="en-US" sz="3200" dirty="0"/>
            </a:br>
            <a:endParaRPr lang="en-US" sz="3200" dirty="0"/>
          </a:p>
        </p:txBody>
      </p:sp>
      <p:pic>
        <p:nvPicPr>
          <p:cNvPr id="5" name="Picture 4" descr="lwm1_mg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10946"/>
            <a:ext cx="1720581" cy="11470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9083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80304"/>
            <a:ext cx="830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venir Book"/>
                <a:cs typeface="Avenir Book"/>
              </a:rPr>
              <a:t>Scripting examples:</a:t>
            </a:r>
            <a:endParaRPr lang="en-US" sz="3600" dirty="0">
              <a:latin typeface="Avenir Book"/>
              <a:cs typeface="Avenir Book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57200" y="741558"/>
            <a:ext cx="4800600" cy="2274"/>
          </a:xfrm>
          <a:prstGeom prst="line">
            <a:avLst/>
          </a:prstGeom>
          <a:ln w="25400" cmpd="sng"/>
          <a:effectLst>
            <a:outerShdw blurRad="40000" dist="20955" dir="5400000" rotWithShape="0">
              <a:srgbClr val="000000">
                <a:alpha val="30000"/>
              </a:srgbClr>
            </a:outerShdw>
          </a:effec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457200" y="848188"/>
            <a:ext cx="8378765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800" dirty="0" smtClean="0">
                <a:latin typeface="Avenir Book"/>
                <a:cs typeface="Avenir Book"/>
              </a:rPr>
              <a:t>Example 1.1: Running a first shell script.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57200" y="1371408"/>
            <a:ext cx="8378765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dirty="0" smtClean="0">
                <a:latin typeface="Avenir Book"/>
                <a:cs typeface="Avenir Book"/>
              </a:rPr>
              <a:t>We now have a file that we can run. There are many ways to do this: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57200" y="2168875"/>
            <a:ext cx="3479800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200" dirty="0" err="1" smtClean="0">
                <a:latin typeface="Courier" charset="0"/>
                <a:ea typeface="Courier" charset="0"/>
                <a:cs typeface="Courier" charset="0"/>
              </a:rPr>
              <a:t>sh</a:t>
            </a:r>
            <a:r>
              <a:rPr lang="en-US" sz="2200" dirty="0" smtClean="0">
                <a:latin typeface="Courier" charset="0"/>
                <a:ea typeface="Courier" charset="0"/>
                <a:cs typeface="Courier" charset="0"/>
              </a:rPr>
              <a:t> example_1.sh</a:t>
            </a:r>
          </a:p>
          <a:p>
            <a:pPr>
              <a:defRPr/>
            </a:pPr>
            <a:r>
              <a:rPr lang="en-US" sz="2200" dirty="0" smtClean="0">
                <a:latin typeface="Courier" charset="0"/>
                <a:ea typeface="Courier" charset="0"/>
                <a:cs typeface="Courier" charset="0"/>
              </a:rPr>
              <a:t>bash example_1.sh</a:t>
            </a:r>
          </a:p>
          <a:p>
            <a:pPr>
              <a:defRPr/>
            </a:pPr>
            <a:r>
              <a:rPr lang="en-US" sz="2200" dirty="0" err="1" smtClean="0">
                <a:latin typeface="Courier" charset="0"/>
                <a:ea typeface="Courier" charset="0"/>
                <a:cs typeface="Courier" charset="0"/>
              </a:rPr>
              <a:t>zsh</a:t>
            </a:r>
            <a:r>
              <a:rPr lang="en-US" sz="2200" dirty="0" smtClean="0">
                <a:latin typeface="Courier" charset="0"/>
                <a:ea typeface="Courier" charset="0"/>
                <a:cs typeface="Courier" charset="0"/>
              </a:rPr>
              <a:t> example_1.sh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57200" y="3312480"/>
            <a:ext cx="8378765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dirty="0" smtClean="0">
                <a:latin typeface="Avenir Book"/>
                <a:cs typeface="Avenir Book"/>
              </a:rPr>
              <a:t>The above commands all just execute the instructions in the file and differ only with respect to the interpreter used.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457200" y="4303199"/>
            <a:ext cx="8378765" cy="831712"/>
            <a:chOff x="457200" y="4303199"/>
            <a:chExt cx="8378765" cy="831712"/>
          </a:xfrm>
        </p:grpSpPr>
        <p:sp>
          <p:nvSpPr>
            <p:cNvPr id="10" name="TextBox 9"/>
            <p:cNvSpPr txBox="1"/>
            <p:nvPr/>
          </p:nvSpPr>
          <p:spPr>
            <a:xfrm>
              <a:off x="457200" y="4704024"/>
              <a:ext cx="7283450" cy="43088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en-US" sz="2200" dirty="0" err="1" smtClean="0">
                  <a:latin typeface="Courier" charset="0"/>
                  <a:ea typeface="Courier" charset="0"/>
                  <a:cs typeface="Courier" charset="0"/>
                </a:rPr>
                <a:t>chmod</a:t>
              </a:r>
              <a:r>
                <a:rPr lang="en-US" sz="2200" dirty="0" smtClean="0">
                  <a:latin typeface="Courier" charset="0"/>
                  <a:ea typeface="Courier" charset="0"/>
                  <a:cs typeface="Courier" charset="0"/>
                </a:rPr>
                <a:t> +x example_1.sh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457200" y="4303199"/>
              <a:ext cx="8378765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en-US" sz="2400" dirty="0" smtClean="0">
                  <a:latin typeface="Avenir Book"/>
                  <a:cs typeface="Avenir Book"/>
                </a:rPr>
                <a:t>Now try the following:</a:t>
              </a: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457200" y="5310673"/>
            <a:ext cx="8378765" cy="864434"/>
            <a:chOff x="457200" y="5310673"/>
            <a:chExt cx="8378765" cy="864434"/>
          </a:xfrm>
        </p:grpSpPr>
        <p:sp>
          <p:nvSpPr>
            <p:cNvPr id="13" name="TextBox 12"/>
            <p:cNvSpPr txBox="1"/>
            <p:nvPr/>
          </p:nvSpPr>
          <p:spPr>
            <a:xfrm>
              <a:off x="457200" y="5744220"/>
              <a:ext cx="7283450" cy="43088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en-US" sz="2200" dirty="0" smtClean="0">
                  <a:latin typeface="Courier" charset="0"/>
                  <a:ea typeface="Courier" charset="0"/>
                  <a:cs typeface="Courier" charset="0"/>
                </a:rPr>
                <a:t>$./example_1.sh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457200" y="5310673"/>
              <a:ext cx="8378765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en-US" sz="2400" dirty="0" smtClean="0">
                  <a:latin typeface="Avenir Book"/>
                  <a:cs typeface="Avenir Book"/>
                </a:rPr>
                <a:t>Followed by: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00251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80304"/>
            <a:ext cx="830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venir Book"/>
                <a:cs typeface="Avenir Book"/>
              </a:rPr>
              <a:t>Scripting examples:</a:t>
            </a:r>
            <a:endParaRPr lang="en-US" sz="3600" dirty="0">
              <a:latin typeface="Avenir Book"/>
              <a:cs typeface="Avenir Book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57200" y="741558"/>
            <a:ext cx="4800600" cy="2274"/>
          </a:xfrm>
          <a:prstGeom prst="line">
            <a:avLst/>
          </a:prstGeom>
          <a:ln w="25400" cmpd="sng"/>
          <a:effectLst>
            <a:outerShdw blurRad="40000" dist="20955" dir="5400000" rotWithShape="0">
              <a:srgbClr val="000000">
                <a:alpha val="30000"/>
              </a:srgbClr>
            </a:outerShdw>
          </a:effec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457200" y="848188"/>
            <a:ext cx="8378765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800" dirty="0" smtClean="0">
                <a:latin typeface="Avenir Book"/>
                <a:cs typeface="Avenir Book"/>
              </a:rPr>
              <a:t>Example 2: Using multiple commands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57200" y="1365769"/>
            <a:ext cx="8378765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dirty="0" smtClean="0">
                <a:latin typeface="Avenir Book"/>
                <a:cs typeface="Avenir Book"/>
              </a:rPr>
              <a:t>Let’s write a script that prints our username, current directory, and the contents of the directory.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57200" y="2165016"/>
            <a:ext cx="837876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dirty="0" smtClean="0">
                <a:latin typeface="Avenir Book"/>
                <a:cs typeface="Avenir Book"/>
              </a:rPr>
              <a:t>Open a file called </a:t>
            </a:r>
            <a:r>
              <a:rPr lang="en-US" sz="2400" dirty="0" smtClean="0">
                <a:latin typeface="Courier" charset="0"/>
                <a:ea typeface="Courier" charset="0"/>
                <a:cs typeface="Courier" charset="0"/>
              </a:rPr>
              <a:t>example_2.sh</a:t>
            </a:r>
            <a:r>
              <a:rPr lang="en-US" sz="2400" dirty="0" smtClean="0">
                <a:latin typeface="Avenir Book"/>
                <a:cs typeface="Avenir Book"/>
              </a:rPr>
              <a:t>.</a:t>
            </a:r>
          </a:p>
        </p:txBody>
      </p:sp>
      <p:grpSp>
        <p:nvGrpSpPr>
          <p:cNvPr id="14" name="Group 13"/>
          <p:cNvGrpSpPr/>
          <p:nvPr/>
        </p:nvGrpSpPr>
        <p:grpSpPr>
          <a:xfrm>
            <a:off x="457199" y="2701647"/>
            <a:ext cx="8378765" cy="828791"/>
            <a:chOff x="457199" y="2739747"/>
            <a:chExt cx="8378765" cy="828791"/>
          </a:xfrm>
        </p:grpSpPr>
        <p:sp>
          <p:nvSpPr>
            <p:cNvPr id="9" name="TextBox 8"/>
            <p:cNvSpPr txBox="1"/>
            <p:nvPr/>
          </p:nvSpPr>
          <p:spPr>
            <a:xfrm>
              <a:off x="457199" y="2739747"/>
              <a:ext cx="8378765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en-US" sz="2400" dirty="0" smtClean="0">
                  <a:latin typeface="Avenir Book"/>
                  <a:cs typeface="Avenir Book"/>
                </a:rPr>
                <a:t>Type a comment that is ignored by the interpreter: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457199" y="3168428"/>
              <a:ext cx="7283450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en-US" sz="2000" dirty="0" smtClean="0">
                  <a:latin typeface="Courier" charset="0"/>
                  <a:ea typeface="Courier" charset="0"/>
                  <a:cs typeface="Courier" charset="0"/>
                </a:rPr>
                <a:t>#Print my username, directory and contents</a:t>
              </a: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457199" y="3583496"/>
            <a:ext cx="8378765" cy="3093899"/>
            <a:chOff x="457199" y="3583496"/>
            <a:chExt cx="8378765" cy="3093899"/>
          </a:xfrm>
        </p:grpSpPr>
        <p:sp>
          <p:nvSpPr>
            <p:cNvPr id="12" name="TextBox 11"/>
            <p:cNvSpPr txBox="1"/>
            <p:nvPr/>
          </p:nvSpPr>
          <p:spPr>
            <a:xfrm>
              <a:off x="457199" y="3583496"/>
              <a:ext cx="8378765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en-US" sz="2400" dirty="0" smtClean="0">
                  <a:latin typeface="Avenir Book"/>
                  <a:cs typeface="Avenir Book"/>
                </a:rPr>
                <a:t>On a new line, type: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457199" y="4007061"/>
              <a:ext cx="7283450" cy="224676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en-US" sz="2000" dirty="0" smtClean="0">
                  <a:latin typeface="Courier" charset="0"/>
                  <a:ea typeface="Courier" charset="0"/>
                  <a:cs typeface="Courier" charset="0"/>
                </a:rPr>
                <a:t>echo “My name is:”</a:t>
              </a:r>
            </a:p>
            <a:p>
              <a:pPr>
                <a:defRPr/>
              </a:pPr>
              <a:r>
                <a:rPr lang="en-US" sz="2000" dirty="0" err="1" smtClean="0">
                  <a:latin typeface="Courier" charset="0"/>
                  <a:ea typeface="Courier" charset="0"/>
                  <a:cs typeface="Courier" charset="0"/>
                </a:rPr>
                <a:t>whoami</a:t>
              </a:r>
              <a:endParaRPr lang="en-US" sz="2000" dirty="0" smtClean="0">
                <a:latin typeface="Courier" charset="0"/>
                <a:ea typeface="Courier" charset="0"/>
                <a:cs typeface="Courier" charset="0"/>
              </a:endParaRPr>
            </a:p>
            <a:p>
              <a:pPr>
                <a:defRPr/>
              </a:pPr>
              <a:r>
                <a:rPr lang="en-US" sz="2000" dirty="0" smtClean="0">
                  <a:latin typeface="Courier" charset="0"/>
                  <a:ea typeface="Courier" charset="0"/>
                  <a:cs typeface="Courier" charset="0"/>
                </a:rPr>
                <a:t>echo $USER</a:t>
              </a:r>
            </a:p>
            <a:p>
              <a:pPr>
                <a:defRPr/>
              </a:pPr>
              <a:r>
                <a:rPr lang="en-US" sz="2000" dirty="0" smtClean="0">
                  <a:latin typeface="Courier" charset="0"/>
                  <a:ea typeface="Courier" charset="0"/>
                  <a:cs typeface="Courier" charset="0"/>
                </a:rPr>
                <a:t>echo ”The current directory is:”</a:t>
              </a:r>
            </a:p>
            <a:p>
              <a:pPr>
                <a:defRPr/>
              </a:pPr>
              <a:r>
                <a:rPr lang="en-US" sz="2000" dirty="0" err="1" smtClean="0">
                  <a:latin typeface="Courier" charset="0"/>
                  <a:ea typeface="Courier" charset="0"/>
                  <a:cs typeface="Courier" charset="0"/>
                </a:rPr>
                <a:t>pwd</a:t>
              </a:r>
              <a:endParaRPr lang="en-US" sz="2000" dirty="0" smtClean="0">
                <a:latin typeface="Courier" charset="0"/>
                <a:ea typeface="Courier" charset="0"/>
                <a:cs typeface="Courier" charset="0"/>
              </a:endParaRPr>
            </a:p>
            <a:p>
              <a:pPr>
                <a:defRPr/>
              </a:pPr>
              <a:r>
                <a:rPr lang="en-US" sz="2000" dirty="0" smtClean="0">
                  <a:latin typeface="Courier" charset="0"/>
                  <a:ea typeface="Courier" charset="0"/>
                  <a:cs typeface="Courier" charset="0"/>
                </a:rPr>
                <a:t>echo ”The files in this directory are:”</a:t>
              </a:r>
            </a:p>
            <a:p>
              <a:pPr>
                <a:defRPr/>
              </a:pPr>
              <a:r>
                <a:rPr lang="en-US" sz="2000" dirty="0" smtClean="0">
                  <a:latin typeface="Courier" charset="0"/>
                  <a:ea typeface="Courier" charset="0"/>
                  <a:cs typeface="Courier" charset="0"/>
                </a:rPr>
                <a:t>ls ./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457199" y="6215730"/>
              <a:ext cx="8378765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en-US" sz="2400" dirty="0" smtClean="0">
                  <a:latin typeface="Avenir Book"/>
                  <a:cs typeface="Avenir Book"/>
                </a:rPr>
                <a:t>Now save this file.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83913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80304"/>
            <a:ext cx="830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venir Book"/>
                <a:cs typeface="Avenir Book"/>
              </a:rPr>
              <a:t>Scripting examples:</a:t>
            </a:r>
            <a:endParaRPr lang="en-US" sz="3600" dirty="0">
              <a:latin typeface="Avenir Book"/>
              <a:cs typeface="Avenir Book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57200" y="741558"/>
            <a:ext cx="4800600" cy="2274"/>
          </a:xfrm>
          <a:prstGeom prst="line">
            <a:avLst/>
          </a:prstGeom>
          <a:ln w="25400" cmpd="sng"/>
          <a:effectLst>
            <a:outerShdw blurRad="40000" dist="20955" dir="5400000" rotWithShape="0">
              <a:srgbClr val="000000">
                <a:alpha val="30000"/>
              </a:srgbClr>
            </a:outerShdw>
          </a:effec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457200" y="848188"/>
            <a:ext cx="8378765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800" dirty="0" smtClean="0">
                <a:latin typeface="Avenir Book"/>
                <a:cs typeface="Avenir Book"/>
              </a:rPr>
              <a:t>Example 2: Using multiple commands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57200" y="2122450"/>
            <a:ext cx="8378765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dirty="0" smtClean="0">
                <a:latin typeface="Avenir Book"/>
                <a:cs typeface="Avenir Book"/>
              </a:rPr>
              <a:t>Note: your username was printed twice because the commands </a:t>
            </a:r>
            <a:r>
              <a:rPr lang="en-US" sz="2000" dirty="0" smtClean="0">
                <a:latin typeface="Courier" charset="0"/>
                <a:ea typeface="Courier" charset="0"/>
                <a:cs typeface="Courier" charset="0"/>
              </a:rPr>
              <a:t>”</a:t>
            </a:r>
            <a:r>
              <a:rPr lang="en-US" sz="2000" dirty="0" err="1" smtClean="0">
                <a:latin typeface="Courier" charset="0"/>
                <a:ea typeface="Courier" charset="0"/>
                <a:cs typeface="Courier" charset="0"/>
              </a:rPr>
              <a:t>whoami</a:t>
            </a:r>
            <a:r>
              <a:rPr lang="en-US" sz="2000" dirty="0" smtClean="0">
                <a:latin typeface="Courier" charset="0"/>
                <a:ea typeface="Courier" charset="0"/>
                <a:cs typeface="Courier" charset="0"/>
              </a:rPr>
              <a:t>”</a:t>
            </a:r>
            <a:r>
              <a:rPr lang="en-US" sz="2400" dirty="0" smtClean="0">
                <a:latin typeface="Avenir Book"/>
                <a:cs typeface="Avenir Book"/>
              </a:rPr>
              <a:t> and </a:t>
            </a:r>
            <a:r>
              <a:rPr lang="en-US" sz="2000" dirty="0" smtClean="0">
                <a:latin typeface="Courier" charset="0"/>
                <a:ea typeface="Courier" charset="0"/>
                <a:cs typeface="Courier" charset="0"/>
              </a:rPr>
              <a:t>”echo $USER”</a:t>
            </a:r>
            <a:r>
              <a:rPr lang="en-US" sz="2400" dirty="0" smtClean="0">
                <a:latin typeface="Avenir Book"/>
                <a:cs typeface="Avenir Book"/>
              </a:rPr>
              <a:t> both do the same thing. Many ways to accomplish things usually exist.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57200" y="3322779"/>
            <a:ext cx="837876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dirty="0" smtClean="0">
                <a:latin typeface="Avenir Book"/>
                <a:cs typeface="Avenir Book"/>
              </a:rPr>
              <a:t>Let’s get rid of one of those commands. How do we do it?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57200" y="3784444"/>
            <a:ext cx="8378765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dirty="0" smtClean="0">
                <a:latin typeface="Avenir Book"/>
                <a:cs typeface="Avenir Book"/>
              </a:rPr>
              <a:t>How about adding a comment symbol (#) before one of them?</a:t>
            </a:r>
          </a:p>
        </p:txBody>
      </p:sp>
      <p:grpSp>
        <p:nvGrpSpPr>
          <p:cNvPr id="17" name="Group 16"/>
          <p:cNvGrpSpPr/>
          <p:nvPr/>
        </p:nvGrpSpPr>
        <p:grpSpPr>
          <a:xfrm>
            <a:off x="457199" y="4615441"/>
            <a:ext cx="8378765" cy="906706"/>
            <a:chOff x="457199" y="4228091"/>
            <a:chExt cx="8378765" cy="906706"/>
          </a:xfrm>
        </p:grpSpPr>
        <p:sp>
          <p:nvSpPr>
            <p:cNvPr id="14" name="TextBox 13"/>
            <p:cNvSpPr txBox="1"/>
            <p:nvPr/>
          </p:nvSpPr>
          <p:spPr>
            <a:xfrm>
              <a:off x="457199" y="4228091"/>
              <a:ext cx="8378765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en-US" sz="2400" dirty="0" smtClean="0">
                  <a:latin typeface="Avenir Book"/>
                  <a:cs typeface="Avenir Book"/>
                </a:rPr>
                <a:t>Let’s save the file and re-run the script.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457199" y="4673132"/>
              <a:ext cx="8378765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en-US" sz="2400" dirty="0" smtClean="0">
                  <a:latin typeface="Avenir Book"/>
                  <a:cs typeface="Avenir Book"/>
                </a:rPr>
                <a:t>How did it change?</a:t>
              </a:r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457199" y="5579297"/>
            <a:ext cx="8378765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dirty="0" smtClean="0">
                <a:latin typeface="Avenir Book"/>
                <a:cs typeface="Avenir Book"/>
              </a:rPr>
              <a:t>This shows how simply listing multiple commands in one file can be useful. But not that useful.</a:t>
            </a:r>
          </a:p>
        </p:txBody>
      </p:sp>
      <p:sp>
        <p:nvSpPr>
          <p:cNvPr id="18" name="Rectangle 17"/>
          <p:cNvSpPr/>
          <p:nvPr/>
        </p:nvSpPr>
        <p:spPr>
          <a:xfrm>
            <a:off x="457198" y="1707760"/>
            <a:ext cx="264687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Courier" charset="0"/>
                <a:ea typeface="Courier" charset="0"/>
                <a:cs typeface="Courier" charset="0"/>
              </a:rPr>
              <a:t>$</a:t>
            </a:r>
            <a:r>
              <a:rPr lang="en-US" sz="2000" dirty="0" err="1" smtClean="0">
                <a:latin typeface="Courier" charset="0"/>
                <a:ea typeface="Courier" charset="0"/>
                <a:cs typeface="Courier" charset="0"/>
              </a:rPr>
              <a:t>sh</a:t>
            </a:r>
            <a:r>
              <a:rPr lang="en-US" sz="2000" dirty="0" smtClean="0">
                <a:latin typeface="Courier" charset="0"/>
                <a:ea typeface="Courier" charset="0"/>
                <a:cs typeface="Courier" charset="0"/>
              </a:rPr>
              <a:t> example_2.sh</a:t>
            </a:r>
            <a:endParaRPr lang="en-US" sz="2000" dirty="0"/>
          </a:p>
        </p:txBody>
      </p:sp>
      <p:sp>
        <p:nvSpPr>
          <p:cNvPr id="19" name="TextBox 18"/>
          <p:cNvSpPr txBox="1"/>
          <p:nvPr/>
        </p:nvSpPr>
        <p:spPr>
          <a:xfrm>
            <a:off x="457199" y="1324433"/>
            <a:ext cx="837876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dirty="0" smtClean="0">
                <a:latin typeface="Avenir Book"/>
                <a:cs typeface="Avenir Book"/>
              </a:rPr>
              <a:t>Let’s run </a:t>
            </a:r>
            <a:r>
              <a:rPr lang="en-US" sz="2400" smtClean="0">
                <a:latin typeface="Avenir Book"/>
                <a:cs typeface="Avenir Book"/>
              </a:rPr>
              <a:t>this script:</a:t>
            </a:r>
            <a:endParaRPr lang="en-US" sz="2400" dirty="0" smtClean="0">
              <a:latin typeface="Avenir Book"/>
              <a:cs typeface="Avenir Book"/>
            </a:endParaRPr>
          </a:p>
        </p:txBody>
      </p:sp>
    </p:spTree>
    <p:extLst>
      <p:ext uri="{BB962C8B-B14F-4D97-AF65-F5344CB8AC3E}">
        <p14:creationId xmlns:p14="http://schemas.microsoft.com/office/powerpoint/2010/main" val="982966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80304"/>
            <a:ext cx="830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Avenir Book"/>
                <a:cs typeface="Avenir Book"/>
              </a:rPr>
              <a:t>Jumping right in</a:t>
            </a:r>
            <a:r>
              <a:rPr lang="is-IS" sz="3200" dirty="0" smtClean="0">
                <a:latin typeface="Avenir Book"/>
                <a:cs typeface="Avenir Book"/>
              </a:rPr>
              <a:t>… variables and for loops</a:t>
            </a:r>
            <a:endParaRPr lang="en-US" sz="3600" dirty="0">
              <a:latin typeface="Avenir Book"/>
              <a:cs typeface="Avenir Book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57200" y="741558"/>
            <a:ext cx="4800600" cy="2274"/>
          </a:xfrm>
          <a:prstGeom prst="line">
            <a:avLst/>
          </a:prstGeom>
          <a:ln w="25400" cmpd="sng"/>
          <a:effectLst>
            <a:outerShdw blurRad="40000" dist="20955" dir="5400000" rotWithShape="0">
              <a:srgbClr val="000000">
                <a:alpha val="30000"/>
              </a:srgbClr>
            </a:outerShdw>
          </a:effec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457200" y="848188"/>
            <a:ext cx="8378765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dirty="0" smtClean="0">
                <a:latin typeface="Avenir Book"/>
                <a:cs typeface="Avenir Book"/>
              </a:rPr>
              <a:t>In order to really take advantage of the power of scripts, we need ways of collecting information on the fly and then doing something with it.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57200" y="2016588"/>
            <a:ext cx="8378765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dirty="0" smtClean="0">
                <a:latin typeface="Avenir Book"/>
                <a:cs typeface="Avenir Book"/>
              </a:rPr>
              <a:t>Fortunately, scripts allow us to use </a:t>
            </a:r>
            <a:r>
              <a:rPr lang="en-US" sz="2400" b="1" dirty="0" smtClean="0">
                <a:latin typeface="Avenir Book"/>
                <a:cs typeface="Avenir Book"/>
              </a:rPr>
              <a:t>variables</a:t>
            </a:r>
            <a:r>
              <a:rPr lang="en-US" sz="2400" dirty="0" smtClean="0">
                <a:latin typeface="Avenir Book"/>
                <a:cs typeface="Avenir Book"/>
              </a:rPr>
              <a:t> that are assigned and re-assigned on the fly.</a:t>
            </a:r>
          </a:p>
        </p:txBody>
      </p:sp>
      <p:grpSp>
        <p:nvGrpSpPr>
          <p:cNvPr id="19" name="Group 18"/>
          <p:cNvGrpSpPr/>
          <p:nvPr/>
        </p:nvGrpSpPr>
        <p:grpSpPr>
          <a:xfrm>
            <a:off x="457199" y="2811945"/>
            <a:ext cx="6569076" cy="461665"/>
            <a:chOff x="457199" y="2811945"/>
            <a:chExt cx="6569076" cy="461665"/>
          </a:xfrm>
        </p:grpSpPr>
        <p:sp>
          <p:nvSpPr>
            <p:cNvPr id="8" name="TextBox 7"/>
            <p:cNvSpPr txBox="1"/>
            <p:nvPr/>
          </p:nvSpPr>
          <p:spPr>
            <a:xfrm>
              <a:off x="457199" y="2811945"/>
              <a:ext cx="3536951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en-US" sz="2400" dirty="0" smtClean="0">
                  <a:latin typeface="Avenir Book"/>
                  <a:cs typeface="Avenir Book"/>
                </a:rPr>
                <a:t>Variable assignment: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3489324" y="2811945"/>
              <a:ext cx="3536951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en-US" sz="2400" i="1" dirty="0" smtClean="0">
                  <a:latin typeface="Courier" charset="0"/>
                  <a:ea typeface="Courier" charset="0"/>
                  <a:cs typeface="Courier" charset="0"/>
                </a:rPr>
                <a:t>string</a:t>
              </a:r>
              <a:r>
                <a:rPr lang="en-US" sz="2400" dirty="0" smtClean="0">
                  <a:latin typeface="Courier" charset="0"/>
                  <a:ea typeface="Courier" charset="0"/>
                  <a:cs typeface="Courier" charset="0"/>
                </a:rPr>
                <a:t>=</a:t>
              </a:r>
              <a:r>
                <a:rPr lang="en-US" sz="2400" i="1" dirty="0" smtClean="0">
                  <a:latin typeface="Courier" charset="0"/>
                  <a:ea typeface="Courier" charset="0"/>
                  <a:cs typeface="Courier" charset="0"/>
                </a:rPr>
                <a:t>value</a:t>
              </a: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457199" y="3247945"/>
            <a:ext cx="6108702" cy="461665"/>
            <a:chOff x="457199" y="3247945"/>
            <a:chExt cx="6108702" cy="461665"/>
          </a:xfrm>
        </p:grpSpPr>
        <p:sp>
          <p:nvSpPr>
            <p:cNvPr id="10" name="TextBox 9"/>
            <p:cNvSpPr txBox="1"/>
            <p:nvPr/>
          </p:nvSpPr>
          <p:spPr>
            <a:xfrm>
              <a:off x="457199" y="3247945"/>
              <a:ext cx="4032251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en-US" sz="2400" dirty="0" smtClean="0">
                  <a:latin typeface="Avenir Book"/>
                  <a:cs typeface="Avenir Book"/>
                </a:rPr>
                <a:t>Query a variable’s value: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3984625" y="3247945"/>
              <a:ext cx="2581276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en-US" sz="2400" dirty="0" smtClean="0">
                  <a:latin typeface="Courier" charset="0"/>
                  <a:ea typeface="Courier" charset="0"/>
                  <a:cs typeface="Courier" charset="0"/>
                </a:rPr>
                <a:t>echo $</a:t>
              </a:r>
              <a:r>
                <a:rPr lang="en-US" sz="2400" i="1" dirty="0" smtClean="0">
                  <a:latin typeface="Courier" charset="0"/>
                  <a:ea typeface="Courier" charset="0"/>
                  <a:cs typeface="Courier" charset="0"/>
                </a:rPr>
                <a:t>string</a:t>
              </a: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463550" y="4065634"/>
            <a:ext cx="8378765" cy="2725539"/>
            <a:chOff x="463550" y="4065634"/>
            <a:chExt cx="8378765" cy="2725539"/>
          </a:xfrm>
        </p:grpSpPr>
        <p:sp>
          <p:nvSpPr>
            <p:cNvPr id="12" name="TextBox 11"/>
            <p:cNvSpPr txBox="1"/>
            <p:nvPr/>
          </p:nvSpPr>
          <p:spPr>
            <a:xfrm>
              <a:off x="463550" y="4065634"/>
              <a:ext cx="8378765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en-US" sz="2400" dirty="0" smtClean="0">
                  <a:latin typeface="Avenir Book"/>
                  <a:cs typeface="Avenir Book"/>
                </a:rPr>
                <a:t>On the command line, type: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463550" y="4482849"/>
              <a:ext cx="3536951" cy="230832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en-US" sz="2400" dirty="0" smtClean="0">
                  <a:latin typeface="Courier" charset="0"/>
                  <a:ea typeface="Courier" charset="0"/>
                  <a:cs typeface="Courier" charset="0"/>
                </a:rPr>
                <a:t>five=5</a:t>
              </a:r>
            </a:p>
            <a:p>
              <a:pPr>
                <a:defRPr/>
              </a:pPr>
              <a:r>
                <a:rPr lang="en-US" sz="2400" dirty="0" smtClean="0">
                  <a:latin typeface="Courier" charset="0"/>
                  <a:ea typeface="Courier" charset="0"/>
                  <a:cs typeface="Courier" charset="0"/>
                </a:rPr>
                <a:t>echo $five</a:t>
              </a:r>
            </a:p>
            <a:p>
              <a:pPr>
                <a:defRPr/>
              </a:pPr>
              <a:r>
                <a:rPr lang="en-US" sz="2400" dirty="0" smtClean="0">
                  <a:latin typeface="Courier" charset="0"/>
                  <a:ea typeface="Courier" charset="0"/>
                  <a:cs typeface="Courier" charset="0"/>
                </a:rPr>
                <a:t>five=4</a:t>
              </a:r>
            </a:p>
            <a:p>
              <a:pPr>
                <a:defRPr/>
              </a:pPr>
              <a:r>
                <a:rPr lang="en-US" sz="2400" dirty="0">
                  <a:latin typeface="Courier" charset="0"/>
                  <a:ea typeface="Courier" charset="0"/>
                  <a:cs typeface="Courier" charset="0"/>
                </a:rPr>
                <a:t>e</a:t>
              </a:r>
              <a:r>
                <a:rPr lang="en-US" sz="2400" dirty="0" smtClean="0">
                  <a:latin typeface="Courier" charset="0"/>
                  <a:ea typeface="Courier" charset="0"/>
                  <a:cs typeface="Courier" charset="0"/>
                </a:rPr>
                <a:t>cho $five</a:t>
              </a:r>
            </a:p>
            <a:p>
              <a:pPr>
                <a:defRPr/>
              </a:pPr>
              <a:r>
                <a:rPr lang="en-US" sz="2400" dirty="0" smtClean="0">
                  <a:latin typeface="Courier" charset="0"/>
                  <a:ea typeface="Courier" charset="0"/>
                  <a:cs typeface="Courier" charset="0"/>
                </a:rPr>
                <a:t>five=seven</a:t>
              </a:r>
              <a:endParaRPr lang="en-US" sz="2400" dirty="0">
                <a:latin typeface="Courier" charset="0"/>
                <a:ea typeface="Courier" charset="0"/>
                <a:cs typeface="Courier" charset="0"/>
              </a:endParaRPr>
            </a:p>
            <a:p>
              <a:pPr>
                <a:defRPr/>
              </a:pPr>
              <a:r>
                <a:rPr lang="en-US" sz="2400" dirty="0">
                  <a:latin typeface="Courier" charset="0"/>
                  <a:ea typeface="Courier" charset="0"/>
                  <a:cs typeface="Courier" charset="0"/>
                </a:rPr>
                <a:t>echo $five</a:t>
              </a:r>
              <a:endParaRPr lang="en-US" sz="2400" dirty="0" smtClean="0">
                <a:latin typeface="Courier" charset="0"/>
                <a:ea typeface="Courier" charset="0"/>
                <a:cs typeface="Courier" charset="0"/>
              </a:endParaRP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2540000" y="4649573"/>
            <a:ext cx="5673665" cy="2044700"/>
            <a:chOff x="2540000" y="4649573"/>
            <a:chExt cx="5673665" cy="2044700"/>
          </a:xfrm>
        </p:grpSpPr>
        <p:sp>
          <p:nvSpPr>
            <p:cNvPr id="14" name="Right Brace 13"/>
            <p:cNvSpPr/>
            <p:nvPr/>
          </p:nvSpPr>
          <p:spPr>
            <a:xfrm>
              <a:off x="2540000" y="4649573"/>
              <a:ext cx="146050" cy="2044700"/>
            </a:xfrm>
            <a:prstGeom prst="rightBrac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857500" y="4702427"/>
              <a:ext cx="5356165" cy="193899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en-US" sz="2400" dirty="0" smtClean="0">
                  <a:latin typeface="Avenir Book"/>
                  <a:cs typeface="Avenir Book"/>
                </a:rPr>
                <a:t>Notice: The value of the variable “</a:t>
              </a:r>
              <a:r>
                <a:rPr lang="en-US" sz="2400" dirty="0" smtClean="0">
                  <a:latin typeface="Courier" charset="0"/>
                  <a:ea typeface="Courier" charset="0"/>
                  <a:cs typeface="Courier" charset="0"/>
                </a:rPr>
                <a:t>five</a:t>
              </a:r>
              <a:r>
                <a:rPr lang="en-US" sz="2400" dirty="0" smtClean="0">
                  <a:latin typeface="Avenir Book"/>
                  <a:cs typeface="Avenir Book"/>
                </a:rPr>
                <a:t>” changes depending on how you assign it. You can always (and should often) query the value of a variable at a given time with </a:t>
              </a:r>
              <a:r>
                <a:rPr lang="en-US" sz="2400" dirty="0" smtClean="0">
                  <a:latin typeface="Courier" charset="0"/>
                  <a:ea typeface="Courier" charset="0"/>
                  <a:cs typeface="Courier" charset="0"/>
                </a:rPr>
                <a:t>echo</a:t>
              </a:r>
              <a:r>
                <a:rPr lang="en-US" sz="2400" dirty="0" smtClean="0">
                  <a:latin typeface="Avenir Book"/>
                  <a:cs typeface="Avenir Book"/>
                </a:rPr>
                <a:t>.</a:t>
              </a: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457199" y="3639609"/>
            <a:ext cx="5473700" cy="461665"/>
            <a:chOff x="457199" y="3639609"/>
            <a:chExt cx="5473700" cy="461665"/>
          </a:xfrm>
        </p:grpSpPr>
        <p:sp>
          <p:nvSpPr>
            <p:cNvPr id="17" name="TextBox 16"/>
            <p:cNvSpPr txBox="1"/>
            <p:nvPr/>
          </p:nvSpPr>
          <p:spPr>
            <a:xfrm>
              <a:off x="457199" y="3639609"/>
              <a:ext cx="4032251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en-US" sz="2400" dirty="0" smtClean="0">
                  <a:latin typeface="Avenir Book"/>
                  <a:cs typeface="Avenir Book"/>
                </a:rPr>
                <a:t>More correctly</a:t>
              </a:r>
              <a:r>
                <a:rPr lang="is-IS" sz="2400" dirty="0" smtClean="0">
                  <a:latin typeface="Avenir Book"/>
                  <a:cs typeface="Avenir Book"/>
                </a:rPr>
                <a:t>…</a:t>
              </a:r>
              <a:endParaRPr lang="en-US" sz="2400" dirty="0" smtClean="0">
                <a:latin typeface="Avenir Book"/>
                <a:cs typeface="Avenir Book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2886074" y="3639609"/>
              <a:ext cx="3044825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en-US" sz="2400" smtClean="0">
                  <a:latin typeface="Courier" charset="0"/>
                  <a:ea typeface="Courier" charset="0"/>
                  <a:cs typeface="Courier" charset="0"/>
                </a:rPr>
                <a:t>echo ${</a:t>
              </a:r>
              <a:r>
                <a:rPr lang="en-US" sz="2400" i="1" smtClean="0">
                  <a:latin typeface="Courier" charset="0"/>
                  <a:ea typeface="Courier" charset="0"/>
                  <a:cs typeface="Courier" charset="0"/>
                </a:rPr>
                <a:t>string}</a:t>
              </a:r>
              <a:endParaRPr lang="en-US" sz="2400" i="1" dirty="0" smtClean="0">
                <a:latin typeface="Courier" charset="0"/>
                <a:ea typeface="Courier" charset="0"/>
                <a:cs typeface="Courier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42263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80304"/>
            <a:ext cx="830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Avenir Book"/>
                <a:cs typeface="Avenir Book"/>
              </a:rPr>
              <a:t>Jumping right in</a:t>
            </a:r>
            <a:r>
              <a:rPr lang="is-IS" sz="3200" dirty="0">
                <a:latin typeface="Avenir Book"/>
                <a:cs typeface="Avenir Book"/>
              </a:rPr>
              <a:t>… variables and for loops</a:t>
            </a:r>
            <a:endParaRPr lang="en-US" sz="3600" dirty="0">
              <a:latin typeface="Avenir Book"/>
              <a:cs typeface="Avenir Book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57200" y="741558"/>
            <a:ext cx="4800600" cy="2274"/>
          </a:xfrm>
          <a:prstGeom prst="line">
            <a:avLst/>
          </a:prstGeom>
          <a:ln w="25400" cmpd="sng"/>
          <a:effectLst>
            <a:outerShdw blurRad="40000" dist="20955" dir="5400000" rotWithShape="0">
              <a:srgbClr val="000000">
                <a:alpha val="30000"/>
              </a:srgbClr>
            </a:outerShdw>
          </a:effec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457200" y="848188"/>
            <a:ext cx="8378765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800" dirty="0" smtClean="0">
                <a:latin typeface="Avenir Book"/>
                <a:cs typeface="Avenir Book"/>
              </a:rPr>
              <a:t>For loops: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57200" y="1324438"/>
            <a:ext cx="8378765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dirty="0" smtClean="0">
                <a:latin typeface="Avenir Book"/>
                <a:cs typeface="Avenir Book"/>
              </a:rPr>
              <a:t>Another really important (and very useful) concept is the for loop, which goes through a list of things one by one and does things to them.</a:t>
            </a:r>
          </a:p>
        </p:txBody>
      </p:sp>
      <p:grpSp>
        <p:nvGrpSpPr>
          <p:cNvPr id="14" name="Group 13"/>
          <p:cNvGrpSpPr/>
          <p:nvPr/>
        </p:nvGrpSpPr>
        <p:grpSpPr>
          <a:xfrm>
            <a:off x="457200" y="2505538"/>
            <a:ext cx="8378765" cy="1748757"/>
            <a:chOff x="457200" y="2505538"/>
            <a:chExt cx="8378765" cy="1748757"/>
          </a:xfrm>
        </p:grpSpPr>
        <p:sp>
          <p:nvSpPr>
            <p:cNvPr id="8" name="TextBox 7"/>
            <p:cNvSpPr txBox="1"/>
            <p:nvPr/>
          </p:nvSpPr>
          <p:spPr>
            <a:xfrm>
              <a:off x="457200" y="2505538"/>
              <a:ext cx="8378765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en-US" sz="2400" dirty="0" smtClean="0">
                  <a:latin typeface="Avenir Book"/>
                  <a:cs typeface="Avenir Book"/>
                </a:rPr>
                <a:t>Syntax:</a:t>
              </a:r>
            </a:p>
          </p:txBody>
        </p:sp>
        <p:sp>
          <p:nvSpPr>
            <p:cNvPr id="10" name="Rectangle 9"/>
            <p:cNvSpPr/>
            <p:nvPr/>
          </p:nvSpPr>
          <p:spPr>
            <a:xfrm>
              <a:off x="457200" y="2930856"/>
              <a:ext cx="8102600" cy="132343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en-US" sz="2000" dirty="0" smtClean="0">
                  <a:latin typeface="Courier" charset="0"/>
                  <a:ea typeface="Courier" charset="0"/>
                  <a:cs typeface="Courier" charset="0"/>
                </a:rPr>
                <a:t>for </a:t>
              </a:r>
              <a:r>
                <a:rPr lang="en-US" sz="2000" i="1" dirty="0" smtClean="0">
                  <a:latin typeface="Courier" charset="0"/>
                  <a:ea typeface="Courier" charset="0"/>
                  <a:cs typeface="Courier" charset="0"/>
                </a:rPr>
                <a:t>variable</a:t>
              </a:r>
              <a:r>
                <a:rPr lang="en-US" sz="2000" dirty="0" smtClean="0">
                  <a:latin typeface="Courier" charset="0"/>
                  <a:ea typeface="Courier" charset="0"/>
                  <a:cs typeface="Courier" charset="0"/>
                </a:rPr>
                <a:t> in </a:t>
              </a:r>
              <a:r>
                <a:rPr lang="en-US" sz="2000" dirty="0" err="1" smtClean="0">
                  <a:latin typeface="Courier" charset="0"/>
                  <a:ea typeface="Courier" charset="0"/>
                  <a:cs typeface="Courier" charset="0"/>
                </a:rPr>
                <a:t>list_of_things</a:t>
              </a:r>
              <a:endParaRPr lang="en-US" sz="2000" dirty="0" smtClean="0">
                <a:latin typeface="Courier" charset="0"/>
                <a:ea typeface="Courier" charset="0"/>
                <a:cs typeface="Courier" charset="0"/>
              </a:endParaRPr>
            </a:p>
            <a:p>
              <a:pPr>
                <a:defRPr/>
              </a:pPr>
              <a:r>
                <a:rPr lang="en-US" sz="2000" dirty="0" smtClean="0">
                  <a:latin typeface="Courier" charset="0"/>
                  <a:ea typeface="Courier" charset="0"/>
                  <a:cs typeface="Courier" charset="0"/>
                </a:rPr>
                <a:t>do</a:t>
              </a:r>
            </a:p>
            <a:p>
              <a:pPr>
                <a:defRPr/>
              </a:pPr>
              <a:r>
                <a:rPr lang="en-US" sz="2000" dirty="0" smtClean="0">
                  <a:latin typeface="Courier" charset="0"/>
                  <a:ea typeface="Courier" charset="0"/>
                  <a:cs typeface="Courier" charset="0"/>
                </a:rPr>
                <a:t>[command or series of commands]</a:t>
              </a:r>
            </a:p>
            <a:p>
              <a:pPr>
                <a:defRPr/>
              </a:pPr>
              <a:r>
                <a:rPr lang="en-US" sz="2000" dirty="0" smtClean="0">
                  <a:latin typeface="Courier" charset="0"/>
                  <a:ea typeface="Courier" charset="0"/>
                  <a:cs typeface="Courier" charset="0"/>
                </a:rPr>
                <a:t>done</a:t>
              </a:r>
              <a:endParaRPr lang="en-US" sz="2000" dirty="0">
                <a:latin typeface="Courier" charset="0"/>
                <a:ea typeface="Courier" charset="0"/>
                <a:cs typeface="Courier" charset="0"/>
              </a:endParaRP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457200" y="4303666"/>
            <a:ext cx="8378765" cy="1938576"/>
            <a:chOff x="457200" y="4303666"/>
            <a:chExt cx="8378765" cy="1938576"/>
          </a:xfrm>
        </p:grpSpPr>
        <p:sp>
          <p:nvSpPr>
            <p:cNvPr id="12" name="TextBox 11"/>
            <p:cNvSpPr txBox="1"/>
            <p:nvPr/>
          </p:nvSpPr>
          <p:spPr>
            <a:xfrm>
              <a:off x="457200" y="4303666"/>
              <a:ext cx="8378765" cy="120032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en-US" sz="2400" dirty="0" smtClean="0">
                  <a:latin typeface="Avenir Book"/>
                  <a:cs typeface="Avenir Book"/>
                </a:rPr>
                <a:t>However</a:t>
              </a:r>
              <a:r>
                <a:rPr lang="is-IS" sz="2400" dirty="0" smtClean="0">
                  <a:latin typeface="Avenir Book"/>
                  <a:cs typeface="Avenir Book"/>
                </a:rPr>
                <a:t>…</a:t>
              </a:r>
            </a:p>
            <a:p>
              <a:pPr>
                <a:defRPr/>
              </a:pPr>
              <a:r>
                <a:rPr lang="is-IS" sz="2400" dirty="0" smtClean="0">
                  <a:latin typeface="Avenir Book"/>
                  <a:cs typeface="Avenir Book"/>
                </a:rPr>
                <a:t>For loops are most useful when the “</a:t>
              </a:r>
              <a:r>
                <a:rPr lang="is-IS" sz="2000" dirty="0" smtClean="0">
                  <a:latin typeface="Courier" charset="0"/>
                  <a:ea typeface="Courier" charset="0"/>
                  <a:cs typeface="Courier" charset="0"/>
                </a:rPr>
                <a:t>list_of_things</a:t>
              </a:r>
              <a:r>
                <a:rPr lang="is-IS" sz="2400" dirty="0" smtClean="0">
                  <a:latin typeface="Avenir Book"/>
                  <a:cs typeface="Avenir Book"/>
                </a:rPr>
                <a:t>” is itself generated by a command. Two ways to do this:</a:t>
              </a:r>
              <a:endParaRPr lang="en-US" sz="2400" dirty="0" smtClean="0">
                <a:latin typeface="Avenir Book"/>
                <a:cs typeface="Avenir Book"/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457200" y="5534356"/>
              <a:ext cx="8102600" cy="7078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en-US" sz="2000" dirty="0" smtClean="0">
                  <a:latin typeface="Courier" charset="0"/>
                  <a:ea typeface="Courier" charset="0"/>
                  <a:cs typeface="Courier" charset="0"/>
                </a:rPr>
                <a:t>for </a:t>
              </a:r>
              <a:r>
                <a:rPr lang="en-US" sz="2000" i="1" dirty="0" smtClean="0">
                  <a:latin typeface="Courier" charset="0"/>
                  <a:ea typeface="Courier" charset="0"/>
                  <a:cs typeface="Courier" charset="0"/>
                </a:rPr>
                <a:t>variable</a:t>
              </a:r>
              <a:r>
                <a:rPr lang="en-US" sz="2000" dirty="0" smtClean="0">
                  <a:latin typeface="Courier" charset="0"/>
                  <a:ea typeface="Courier" charset="0"/>
                  <a:cs typeface="Courier" charset="0"/>
                </a:rPr>
                <a:t> in `</a:t>
              </a:r>
              <a:r>
                <a:rPr lang="en-US" sz="2000" i="1" dirty="0" smtClean="0">
                  <a:latin typeface="Courier" charset="0"/>
                  <a:ea typeface="Courier" charset="0"/>
                  <a:cs typeface="Courier" charset="0"/>
                </a:rPr>
                <a:t>command</a:t>
              </a:r>
              <a:r>
                <a:rPr lang="en-US" sz="2000" dirty="0" smtClean="0">
                  <a:latin typeface="Courier" charset="0"/>
                  <a:ea typeface="Courier" charset="0"/>
                  <a:cs typeface="Courier" charset="0"/>
                </a:rPr>
                <a:t>` </a:t>
              </a:r>
              <a:r>
                <a:rPr lang="en-US" sz="2000" dirty="0" smtClean="0">
                  <a:latin typeface="Avenir Book"/>
                  <a:cs typeface="Avenir Book"/>
                </a:rPr>
                <a:t>and</a:t>
              </a:r>
            </a:p>
            <a:p>
              <a:pPr>
                <a:defRPr/>
              </a:pPr>
              <a:r>
                <a:rPr lang="en-US" sz="2000" dirty="0">
                  <a:latin typeface="Courier" charset="0"/>
                  <a:ea typeface="Courier" charset="0"/>
                  <a:cs typeface="Courier" charset="0"/>
                </a:rPr>
                <a:t>for </a:t>
              </a:r>
              <a:r>
                <a:rPr lang="en-US" sz="2000" i="1" dirty="0">
                  <a:latin typeface="Courier" charset="0"/>
                  <a:ea typeface="Courier" charset="0"/>
                  <a:cs typeface="Courier" charset="0"/>
                </a:rPr>
                <a:t>variable</a:t>
              </a:r>
              <a:r>
                <a:rPr lang="en-US" sz="2000" dirty="0">
                  <a:latin typeface="Courier" charset="0"/>
                  <a:ea typeface="Courier" charset="0"/>
                  <a:cs typeface="Courier" charset="0"/>
                </a:rPr>
                <a:t> in </a:t>
              </a:r>
              <a:r>
                <a:rPr lang="en-US" sz="2000" dirty="0" smtClean="0">
                  <a:latin typeface="Courier" charset="0"/>
                  <a:ea typeface="Courier" charset="0"/>
                  <a:cs typeface="Courier" charset="0"/>
                </a:rPr>
                <a:t>$(</a:t>
              </a:r>
              <a:r>
                <a:rPr lang="en-US" sz="2000" i="1" dirty="0" smtClean="0">
                  <a:latin typeface="Courier" charset="0"/>
                  <a:ea typeface="Courier" charset="0"/>
                  <a:cs typeface="Courier" charset="0"/>
                </a:rPr>
                <a:t>command</a:t>
              </a:r>
              <a:r>
                <a:rPr lang="en-US" sz="2000" dirty="0">
                  <a:latin typeface="Courier" charset="0"/>
                  <a:ea typeface="Courier" charset="0"/>
                  <a:cs typeface="Courier" charset="0"/>
                </a:rPr>
                <a:t>)</a:t>
              </a:r>
              <a:endParaRPr lang="en-US" sz="2000" dirty="0">
                <a:latin typeface="Avenir Book"/>
                <a:cs typeface="Avenir Book"/>
              </a:endParaRP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4375150" y="5727700"/>
            <a:ext cx="4521200" cy="1112758"/>
            <a:chOff x="4375150" y="5727700"/>
            <a:chExt cx="4521200" cy="1112758"/>
          </a:xfrm>
        </p:grpSpPr>
        <p:cxnSp>
          <p:nvCxnSpPr>
            <p:cNvPr id="17" name="Straight Arrow Connector 16"/>
            <p:cNvCxnSpPr/>
            <p:nvPr/>
          </p:nvCxnSpPr>
          <p:spPr>
            <a:xfrm flipH="1" flipV="1">
              <a:off x="4375150" y="5727700"/>
              <a:ext cx="685800" cy="603250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Rectangle 17"/>
            <p:cNvSpPr/>
            <p:nvPr/>
          </p:nvSpPr>
          <p:spPr>
            <a:xfrm>
              <a:off x="5060950" y="6009461"/>
              <a:ext cx="3835400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is-IS" sz="2400" dirty="0" smtClean="0">
                  <a:solidFill>
                    <a:srgbClr val="FF0000"/>
                  </a:solidFill>
                  <a:latin typeface="Avenir Book"/>
                  <a:cs typeface="Avenir Book"/>
                </a:rPr>
                <a:t>This is the backtick. </a:t>
              </a:r>
              <a:r>
                <a:rPr lang="en-US" sz="2400" dirty="0" smtClean="0">
                  <a:solidFill>
                    <a:srgbClr val="FF0000"/>
                  </a:solidFill>
                  <a:latin typeface="Avenir Book"/>
                  <a:cs typeface="Avenir Book"/>
                </a:rPr>
                <a:t>The key with the tilde on it.</a:t>
              </a:r>
              <a:endParaRPr lang="en-US" sz="2400" dirty="0">
                <a:solidFill>
                  <a:srgbClr val="FF0000"/>
                </a:solidFill>
                <a:latin typeface="Avenir Book"/>
                <a:cs typeface="Avenir Book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82976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80304"/>
            <a:ext cx="830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Avenir Book"/>
                <a:cs typeface="Avenir Book"/>
              </a:rPr>
              <a:t>Jumping right in</a:t>
            </a:r>
            <a:r>
              <a:rPr lang="is-IS" sz="3200" dirty="0">
                <a:latin typeface="Avenir Book"/>
                <a:cs typeface="Avenir Book"/>
              </a:rPr>
              <a:t>… variables and for loops</a:t>
            </a:r>
            <a:endParaRPr lang="en-US" sz="3600" dirty="0">
              <a:latin typeface="Avenir Book"/>
              <a:cs typeface="Avenir Book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57200" y="741558"/>
            <a:ext cx="4800600" cy="2274"/>
          </a:xfrm>
          <a:prstGeom prst="line">
            <a:avLst/>
          </a:prstGeom>
          <a:ln w="25400" cmpd="sng"/>
          <a:effectLst>
            <a:outerShdw blurRad="40000" dist="20955" dir="5400000" rotWithShape="0">
              <a:srgbClr val="000000">
                <a:alpha val="30000"/>
              </a:srgbClr>
            </a:outerShdw>
          </a:effec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457200" y="848188"/>
            <a:ext cx="8378765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800" dirty="0" smtClean="0">
                <a:latin typeface="Avenir Book"/>
                <a:cs typeface="Avenir Book"/>
              </a:rPr>
              <a:t>An example for loop: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57200" y="1371408"/>
            <a:ext cx="8102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000" dirty="0" smtClean="0">
                <a:latin typeface="Courier" charset="0"/>
                <a:ea typeface="Courier" charset="0"/>
                <a:cs typeface="Courier" charset="0"/>
              </a:rPr>
              <a:t>for filename</a:t>
            </a:r>
            <a:r>
              <a:rPr lang="en-US" sz="2000" i="1" dirty="0" smtClean="0"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sz="2000" dirty="0" smtClean="0">
                <a:latin typeface="Courier" charset="0"/>
                <a:ea typeface="Courier" charset="0"/>
                <a:cs typeface="Courier" charset="0"/>
              </a:rPr>
              <a:t>in `cat </a:t>
            </a:r>
            <a:r>
              <a:rPr lang="en-US" sz="2000" dirty="0" err="1" smtClean="0">
                <a:latin typeface="Courier" charset="0"/>
                <a:ea typeface="Courier" charset="0"/>
                <a:cs typeface="Courier" charset="0"/>
              </a:rPr>
              <a:t>files.txt</a:t>
            </a:r>
            <a:r>
              <a:rPr lang="en-US" sz="2000" dirty="0" smtClean="0">
                <a:latin typeface="Courier" charset="0"/>
                <a:ea typeface="Courier" charset="0"/>
                <a:cs typeface="Courier" charset="0"/>
              </a:rPr>
              <a:t>`</a:t>
            </a:r>
          </a:p>
          <a:p>
            <a:pPr>
              <a:defRPr/>
            </a:pPr>
            <a:r>
              <a:rPr lang="en-US" sz="2000" dirty="0" smtClean="0">
                <a:latin typeface="Courier" charset="0"/>
                <a:ea typeface="Courier" charset="0"/>
                <a:cs typeface="Courier" charset="0"/>
              </a:rPr>
              <a:t>do</a:t>
            </a:r>
          </a:p>
          <a:p>
            <a:pPr>
              <a:defRPr/>
            </a:pPr>
            <a:r>
              <a:rPr lang="en-US" sz="2000" dirty="0" smtClean="0">
                <a:latin typeface="Courier" charset="0"/>
                <a:ea typeface="Courier" charset="0"/>
                <a:cs typeface="Courier" charset="0"/>
              </a:rPr>
              <a:t>echo $filename</a:t>
            </a:r>
          </a:p>
          <a:p>
            <a:pPr>
              <a:defRPr/>
            </a:pPr>
            <a:r>
              <a:rPr lang="en-US" sz="2000" dirty="0" smtClean="0">
                <a:latin typeface="Courier" charset="0"/>
                <a:ea typeface="Courier" charset="0"/>
                <a:cs typeface="Courier" charset="0"/>
              </a:rPr>
              <a:t>done</a:t>
            </a:r>
            <a:endParaRPr lang="en-US" sz="2000" dirty="0">
              <a:latin typeface="Courier" charset="0"/>
              <a:ea typeface="Courier" charset="0"/>
              <a:cs typeface="Courier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57200" y="2713897"/>
            <a:ext cx="860425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800" dirty="0" smtClean="0">
                <a:latin typeface="Avenir Book"/>
                <a:cs typeface="Avenir Book"/>
              </a:rPr>
              <a:t>(this is equivalent to the </a:t>
            </a:r>
            <a:r>
              <a:rPr lang="en-US" sz="2800" u="sng" dirty="0" smtClean="0">
                <a:latin typeface="Avenir Book"/>
                <a:cs typeface="Avenir Book"/>
              </a:rPr>
              <a:t>command</a:t>
            </a:r>
            <a:r>
              <a:rPr lang="en-US" sz="2800" dirty="0" smtClean="0">
                <a:latin typeface="Avenir Book"/>
                <a:cs typeface="Avenir Book"/>
              </a:rPr>
              <a:t> </a:t>
            </a:r>
            <a:r>
              <a:rPr lang="en-US" sz="2400" dirty="0" smtClean="0">
                <a:latin typeface="Courier" charset="0"/>
                <a:ea typeface="Courier" charset="0"/>
                <a:cs typeface="Courier" charset="0"/>
              </a:rPr>
              <a:t>cat </a:t>
            </a:r>
            <a:r>
              <a:rPr lang="en-US" sz="2400" dirty="0" err="1" smtClean="0">
                <a:latin typeface="Courier" charset="0"/>
                <a:ea typeface="Courier" charset="0"/>
                <a:cs typeface="Courier" charset="0"/>
              </a:rPr>
              <a:t>files.txt</a:t>
            </a:r>
            <a:r>
              <a:rPr lang="en-US" sz="2800" dirty="0">
                <a:latin typeface="Avenir Book"/>
                <a:cs typeface="Avenir Book"/>
              </a:rPr>
              <a:t>)</a:t>
            </a:r>
            <a:endParaRPr lang="en-US" sz="2800" dirty="0" smtClean="0">
              <a:latin typeface="Avenir Book"/>
              <a:cs typeface="Avenir Book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57200" y="3294267"/>
            <a:ext cx="8378765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800" dirty="0" smtClean="0">
                <a:latin typeface="Avenir Book"/>
                <a:cs typeface="Avenir Book"/>
              </a:rPr>
              <a:t>It should be mentioned that the commands “</a:t>
            </a:r>
            <a:r>
              <a:rPr lang="en-US" sz="2400" dirty="0" smtClean="0">
                <a:latin typeface="Courier" charset="0"/>
                <a:ea typeface="Courier" charset="0"/>
                <a:cs typeface="Courier" charset="0"/>
              </a:rPr>
              <a:t>while</a:t>
            </a:r>
            <a:r>
              <a:rPr lang="en-US" sz="2800" dirty="0" smtClean="0">
                <a:latin typeface="Avenir Book"/>
                <a:cs typeface="Avenir Book"/>
              </a:rPr>
              <a:t>” and “</a:t>
            </a:r>
            <a:r>
              <a:rPr lang="en-US" sz="2400" dirty="0" smtClean="0">
                <a:latin typeface="Courier" charset="0"/>
                <a:ea typeface="Courier" charset="0"/>
                <a:cs typeface="Courier" charset="0"/>
              </a:rPr>
              <a:t>until</a:t>
            </a:r>
            <a:r>
              <a:rPr lang="en-US" sz="2800" dirty="0" smtClean="0">
                <a:latin typeface="Avenir Book"/>
                <a:cs typeface="Avenir Book"/>
              </a:rPr>
              <a:t>” also exist, but require additional information / commands for correct use.</a:t>
            </a:r>
          </a:p>
        </p:txBody>
      </p:sp>
    </p:spTree>
    <p:extLst>
      <p:ext uri="{BB962C8B-B14F-4D97-AF65-F5344CB8AC3E}">
        <p14:creationId xmlns:p14="http://schemas.microsoft.com/office/powerpoint/2010/main" val="1360554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80304"/>
            <a:ext cx="830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venir Book"/>
                <a:cs typeface="Avenir Book"/>
              </a:rPr>
              <a:t>Scripting examples:</a:t>
            </a:r>
            <a:endParaRPr lang="en-US" sz="3600" dirty="0">
              <a:latin typeface="Avenir Book"/>
              <a:cs typeface="Avenir Book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57200" y="741558"/>
            <a:ext cx="4800600" cy="2274"/>
          </a:xfrm>
          <a:prstGeom prst="line">
            <a:avLst/>
          </a:prstGeom>
          <a:ln w="25400" cmpd="sng"/>
          <a:effectLst>
            <a:outerShdw blurRad="40000" dist="20955" dir="5400000" rotWithShape="0">
              <a:srgbClr val="000000">
                <a:alpha val="30000"/>
              </a:srgbClr>
            </a:outerShdw>
          </a:effec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457200" y="848188"/>
            <a:ext cx="8378765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800" dirty="0" smtClean="0">
                <a:latin typeface="Avenir Book"/>
                <a:cs typeface="Avenir Book"/>
              </a:rPr>
              <a:t>Okay, let’s do something more useful (or at least informative)</a:t>
            </a:r>
            <a:r>
              <a:rPr lang="is-IS" sz="2800" dirty="0" smtClean="0">
                <a:latin typeface="Avenir Book"/>
                <a:cs typeface="Avenir Book"/>
              </a:rPr>
              <a:t>…</a:t>
            </a:r>
            <a:endParaRPr lang="en-US" sz="2800" dirty="0" smtClean="0">
              <a:latin typeface="Avenir Book"/>
              <a:cs typeface="Avenir Book"/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533400" y="1730838"/>
            <a:ext cx="8378765" cy="1183615"/>
            <a:chOff x="533400" y="1730838"/>
            <a:chExt cx="8378765" cy="1183615"/>
          </a:xfrm>
        </p:grpSpPr>
        <p:sp>
          <p:nvSpPr>
            <p:cNvPr id="7" name="TextBox 6"/>
            <p:cNvSpPr txBox="1"/>
            <p:nvPr/>
          </p:nvSpPr>
          <p:spPr>
            <a:xfrm>
              <a:off x="533400" y="1730838"/>
              <a:ext cx="8378765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en-US" sz="2400" dirty="0" smtClean="0">
                  <a:latin typeface="Avenir Book"/>
                  <a:cs typeface="Avenir Book"/>
                </a:rPr>
                <a:t>Two new commands:</a:t>
              </a:r>
            </a:p>
          </p:txBody>
        </p:sp>
        <p:grpSp>
          <p:nvGrpSpPr>
            <p:cNvPr id="11" name="Group 10"/>
            <p:cNvGrpSpPr/>
            <p:nvPr/>
          </p:nvGrpSpPr>
          <p:grpSpPr>
            <a:xfrm>
              <a:off x="587375" y="2145012"/>
              <a:ext cx="8124825" cy="769441"/>
              <a:chOff x="638175" y="2043412"/>
              <a:chExt cx="8124825" cy="769441"/>
            </a:xfrm>
          </p:grpSpPr>
          <p:sp>
            <p:nvSpPr>
              <p:cNvPr id="9" name="TextBox 8"/>
              <p:cNvSpPr txBox="1"/>
              <p:nvPr/>
            </p:nvSpPr>
            <p:spPr>
              <a:xfrm>
                <a:off x="638175" y="2043412"/>
                <a:ext cx="2797175" cy="76944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defRPr/>
                </a:pPr>
                <a:r>
                  <a:rPr lang="en-US" sz="2200" dirty="0" err="1" smtClean="0">
                    <a:latin typeface="Courier" charset="0"/>
                    <a:ea typeface="Courier" charset="0"/>
                    <a:cs typeface="Courier" charset="0"/>
                  </a:rPr>
                  <a:t>seq</a:t>
                </a:r>
                <a:r>
                  <a:rPr lang="en-US" sz="2200" dirty="0" smtClean="0">
                    <a:latin typeface="Courier" charset="0"/>
                    <a:ea typeface="Courier" charset="0"/>
                    <a:cs typeface="Courier" charset="0"/>
                  </a:rPr>
                  <a:t> </a:t>
                </a:r>
                <a:r>
                  <a:rPr lang="en-US" sz="2200" i="1" dirty="0" smtClean="0">
                    <a:latin typeface="Courier" charset="0"/>
                    <a:ea typeface="Courier" charset="0"/>
                    <a:cs typeface="Courier" charset="0"/>
                  </a:rPr>
                  <a:t>val_1 val_2</a:t>
                </a:r>
              </a:p>
              <a:p>
                <a:pPr>
                  <a:defRPr/>
                </a:pPr>
                <a:r>
                  <a:rPr lang="en-US" sz="2200" dirty="0" smtClean="0">
                    <a:latin typeface="Courier" charset="0"/>
                    <a:ea typeface="Courier" charset="0"/>
                    <a:cs typeface="Courier" charset="0"/>
                  </a:rPr>
                  <a:t>touch </a:t>
                </a:r>
                <a:r>
                  <a:rPr lang="en-US" sz="2200" i="1" dirty="0" smtClean="0">
                    <a:latin typeface="Courier" charset="0"/>
                    <a:ea typeface="Courier" charset="0"/>
                    <a:cs typeface="Courier" charset="0"/>
                  </a:rPr>
                  <a:t>filename</a:t>
                </a:r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3616325" y="2043412"/>
                <a:ext cx="5146675" cy="76944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defRPr/>
                </a:pPr>
                <a:r>
                  <a:rPr lang="en-US" sz="2200" dirty="0" smtClean="0">
                    <a:latin typeface="Avenir Book"/>
                    <a:cs typeface="Avenir Book"/>
                  </a:rPr>
                  <a:t>Print numbers between val_1 and val_2</a:t>
                </a:r>
              </a:p>
              <a:p>
                <a:pPr>
                  <a:defRPr/>
                </a:pPr>
                <a:r>
                  <a:rPr lang="en-US" sz="2200" dirty="0" smtClean="0">
                    <a:latin typeface="Avenir Book"/>
                    <a:cs typeface="Avenir Book"/>
                  </a:rPr>
                  <a:t>Create an empty file named </a:t>
                </a:r>
                <a:r>
                  <a:rPr lang="en-US" sz="2200" i="1" dirty="0" smtClean="0">
                    <a:latin typeface="Avenir Book"/>
                    <a:cs typeface="Avenir Book"/>
                  </a:rPr>
                  <a:t>filename</a:t>
                </a:r>
              </a:p>
            </p:txBody>
          </p:sp>
        </p:grpSp>
      </p:grpSp>
      <p:sp>
        <p:nvSpPr>
          <p:cNvPr id="15" name="TextBox 14"/>
          <p:cNvSpPr txBox="1"/>
          <p:nvPr/>
        </p:nvSpPr>
        <p:spPr>
          <a:xfrm>
            <a:off x="587374" y="3386799"/>
            <a:ext cx="6118226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200" dirty="0" smtClean="0">
                <a:latin typeface="Courier" charset="0"/>
                <a:ea typeface="Courier" charset="0"/>
                <a:cs typeface="Courier" charset="0"/>
              </a:rPr>
              <a:t>for </a:t>
            </a:r>
            <a:r>
              <a:rPr lang="en-US" sz="2200" dirty="0" err="1" smtClean="0">
                <a:latin typeface="Courier" charset="0"/>
                <a:ea typeface="Courier" charset="0"/>
                <a:cs typeface="Courier" charset="0"/>
              </a:rPr>
              <a:t>num</a:t>
            </a:r>
            <a:r>
              <a:rPr lang="en-US" sz="2200" dirty="0" smtClean="0">
                <a:latin typeface="Courier" charset="0"/>
                <a:ea typeface="Courier" charset="0"/>
                <a:cs typeface="Courier" charset="0"/>
              </a:rPr>
              <a:t> in `</a:t>
            </a:r>
            <a:r>
              <a:rPr lang="en-US" sz="2200" dirty="0" err="1" smtClean="0">
                <a:latin typeface="Courier" charset="0"/>
                <a:ea typeface="Courier" charset="0"/>
                <a:cs typeface="Courier" charset="0"/>
              </a:rPr>
              <a:t>seq</a:t>
            </a:r>
            <a:r>
              <a:rPr lang="en-US" sz="2200" dirty="0" smtClean="0">
                <a:latin typeface="Courier" charset="0"/>
                <a:ea typeface="Courier" charset="0"/>
                <a:cs typeface="Courier" charset="0"/>
              </a:rPr>
              <a:t> 1 10`</a:t>
            </a:r>
          </a:p>
          <a:p>
            <a:pPr>
              <a:defRPr/>
            </a:pPr>
            <a:r>
              <a:rPr lang="en-US" sz="2200" dirty="0" smtClean="0">
                <a:latin typeface="Courier" charset="0"/>
                <a:ea typeface="Courier" charset="0"/>
                <a:cs typeface="Courier" charset="0"/>
              </a:rPr>
              <a:t>do</a:t>
            </a:r>
          </a:p>
          <a:p>
            <a:pPr>
              <a:defRPr/>
            </a:pPr>
            <a:r>
              <a:rPr lang="en-US" sz="2200" dirty="0" smtClean="0">
                <a:latin typeface="Courier" charset="0"/>
                <a:ea typeface="Courier" charset="0"/>
                <a:cs typeface="Courier" charset="0"/>
              </a:rPr>
              <a:t>touch file_${</a:t>
            </a:r>
            <a:r>
              <a:rPr lang="en-US" sz="2200" dirty="0" err="1" smtClean="0">
                <a:latin typeface="Courier" charset="0"/>
                <a:ea typeface="Courier" charset="0"/>
                <a:cs typeface="Courier" charset="0"/>
              </a:rPr>
              <a:t>num</a:t>
            </a:r>
            <a:r>
              <a:rPr lang="en-US" sz="2200" dirty="0" smtClean="0">
                <a:latin typeface="Courier" charset="0"/>
                <a:ea typeface="Courier" charset="0"/>
                <a:cs typeface="Courier" charset="0"/>
              </a:rPr>
              <a:t>}</a:t>
            </a:r>
          </a:p>
          <a:p>
            <a:pPr>
              <a:defRPr/>
            </a:pPr>
            <a:r>
              <a:rPr lang="en-US" sz="2200" dirty="0" smtClean="0">
                <a:latin typeface="Courier" charset="0"/>
                <a:ea typeface="Courier" charset="0"/>
                <a:cs typeface="Courier" charset="0"/>
              </a:rPr>
              <a:t>done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87374" y="4835988"/>
            <a:ext cx="8378765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dirty="0" smtClean="0">
                <a:latin typeface="Avenir Book"/>
                <a:cs typeface="Avenir Book"/>
              </a:rPr>
              <a:t>The output of this script should be that a series of files were created named </a:t>
            </a:r>
            <a:r>
              <a:rPr lang="en-US" sz="2000" dirty="0" smtClean="0">
                <a:latin typeface="Courier" charset="0"/>
                <a:ea typeface="Courier" charset="0"/>
                <a:cs typeface="Courier" charset="0"/>
              </a:rPr>
              <a:t>file_1</a:t>
            </a:r>
            <a:r>
              <a:rPr lang="en-US" sz="2400" dirty="0" smtClean="0">
                <a:latin typeface="Avenir Book"/>
                <a:cs typeface="Avenir Book"/>
              </a:rPr>
              <a:t> through </a:t>
            </a:r>
            <a:r>
              <a:rPr lang="en-US" sz="2000" dirty="0" smtClean="0">
                <a:latin typeface="Courier" charset="0"/>
                <a:ea typeface="Courier" charset="0"/>
                <a:cs typeface="Courier" charset="0"/>
              </a:rPr>
              <a:t>file_10</a:t>
            </a:r>
            <a:endParaRPr lang="en-US" sz="2400" dirty="0" smtClean="0">
              <a:latin typeface="Courier" charset="0"/>
              <a:ea typeface="Courier" charset="0"/>
              <a:cs typeface="Courier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87374" y="5721368"/>
            <a:ext cx="8378765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dirty="0" smtClean="0">
                <a:latin typeface="Avenir Book"/>
                <a:cs typeface="Avenir Book"/>
              </a:rPr>
              <a:t>One doesn’t always need to do things like this in a file. Fortunately, you can write a “one-liner” for this.</a:t>
            </a:r>
            <a:endParaRPr lang="en-US" sz="2400" dirty="0" smtClean="0">
              <a:latin typeface="Courier" charset="0"/>
              <a:ea typeface="Courier" charset="0"/>
              <a:cs typeface="Courier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87374" y="2914453"/>
            <a:ext cx="837876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dirty="0" smtClean="0">
                <a:latin typeface="Avenir Book"/>
                <a:cs typeface="Avenir Book"/>
              </a:rPr>
              <a:t>Open a file called “</a:t>
            </a:r>
            <a:r>
              <a:rPr lang="en-US" sz="2000" dirty="0" smtClean="0">
                <a:latin typeface="Courier" charset="0"/>
                <a:ea typeface="Courier" charset="0"/>
                <a:cs typeface="Courier" charset="0"/>
              </a:rPr>
              <a:t>example_3.sh</a:t>
            </a:r>
            <a:r>
              <a:rPr lang="en-US" sz="2400" dirty="0" smtClean="0">
                <a:latin typeface="Avenir Book"/>
                <a:cs typeface="Avenir Book"/>
              </a:rPr>
              <a:t>” and type:</a:t>
            </a:r>
            <a:endParaRPr lang="en-US" sz="2400" dirty="0" smtClean="0">
              <a:latin typeface="Courier" charset="0"/>
              <a:ea typeface="Courier" charset="0"/>
              <a:cs typeface="Courier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8278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7" grpId="0"/>
      <p:bldP spid="18" grpId="0"/>
      <p:bldP spid="1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80304"/>
            <a:ext cx="830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venir Book"/>
                <a:cs typeface="Avenir Book"/>
              </a:rPr>
              <a:t>Bash one liners</a:t>
            </a:r>
            <a:endParaRPr lang="en-US" sz="3600" dirty="0">
              <a:latin typeface="Avenir Book"/>
              <a:cs typeface="Avenir Book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57200" y="741558"/>
            <a:ext cx="4800600" cy="2274"/>
          </a:xfrm>
          <a:prstGeom prst="line">
            <a:avLst/>
          </a:prstGeom>
          <a:ln w="25400" cmpd="sng"/>
          <a:effectLst>
            <a:outerShdw blurRad="40000" dist="20955" dir="5400000" rotWithShape="0">
              <a:srgbClr val="000000">
                <a:alpha val="30000"/>
              </a:srgbClr>
            </a:outerShdw>
          </a:effec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457200" y="848188"/>
            <a:ext cx="8378765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800" dirty="0" smtClean="0">
                <a:latin typeface="Avenir Book"/>
                <a:cs typeface="Avenir Book"/>
              </a:rPr>
              <a:t>Commands can be strung together on a single line which gives the effect of writing a “script” for single use.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57199" y="2277075"/>
            <a:ext cx="8378765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dirty="0" smtClean="0">
                <a:latin typeface="Avenir Book"/>
                <a:cs typeface="Avenir Book"/>
              </a:rPr>
              <a:t>The important thing here is that commands are separated by </a:t>
            </a:r>
            <a:r>
              <a:rPr lang="en-US" sz="2400" u="sng" dirty="0" smtClean="0">
                <a:latin typeface="Avenir Book"/>
                <a:cs typeface="Avenir Book"/>
              </a:rPr>
              <a:t>semicolons</a:t>
            </a:r>
            <a:r>
              <a:rPr lang="en-US" sz="2400" dirty="0" smtClean="0">
                <a:latin typeface="Avenir Book"/>
                <a:cs typeface="Avenir Book"/>
              </a:rPr>
              <a:t>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57200" y="3168494"/>
            <a:ext cx="8378765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dirty="0" smtClean="0">
                <a:latin typeface="Avenir Book"/>
                <a:cs typeface="Avenir Book"/>
              </a:rPr>
              <a:t>Rewriting our previous script as a single line:</a:t>
            </a:r>
          </a:p>
          <a:p>
            <a:pPr>
              <a:defRPr/>
            </a:pPr>
            <a:r>
              <a:rPr lang="en-US" sz="2400" dirty="0" smtClean="0">
                <a:latin typeface="Avenir Book"/>
                <a:cs typeface="Avenir Book"/>
              </a:rPr>
              <a:t>(first, let’s do this command: </a:t>
            </a:r>
            <a:r>
              <a:rPr lang="en-US" sz="2000" dirty="0" err="1" smtClean="0">
                <a:latin typeface="Courier" charset="0"/>
                <a:ea typeface="Courier" charset="0"/>
                <a:cs typeface="Courier" charset="0"/>
              </a:rPr>
              <a:t>rm</a:t>
            </a:r>
            <a:r>
              <a:rPr lang="en-US" sz="2000" dirty="0" smtClean="0">
                <a:latin typeface="Courier" charset="0"/>
                <a:ea typeface="Courier" charset="0"/>
                <a:cs typeface="Courier" charset="0"/>
              </a:rPr>
              <a:t> file_*; ls</a:t>
            </a:r>
            <a:r>
              <a:rPr lang="en-US" sz="2400" dirty="0" smtClean="0">
                <a:latin typeface="Avenir Book"/>
                <a:cs typeface="Avenir Book"/>
              </a:rPr>
              <a:t> which should clear our directory of the files we created) </a:t>
            </a:r>
            <a:endParaRPr lang="en-US" sz="2400" dirty="0">
              <a:latin typeface="Avenir Book"/>
              <a:cs typeface="Avenir Book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57198" y="4406923"/>
            <a:ext cx="8172451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000" dirty="0" smtClean="0">
                <a:latin typeface="Courier" charset="0"/>
                <a:ea typeface="Courier" charset="0"/>
                <a:cs typeface="Courier" charset="0"/>
              </a:rPr>
              <a:t>for </a:t>
            </a:r>
            <a:r>
              <a:rPr lang="en-US" sz="2000" dirty="0" err="1" smtClean="0">
                <a:latin typeface="Courier" charset="0"/>
                <a:ea typeface="Courier" charset="0"/>
                <a:cs typeface="Courier" charset="0"/>
              </a:rPr>
              <a:t>num</a:t>
            </a:r>
            <a:r>
              <a:rPr lang="en-US" sz="2000" dirty="0" smtClean="0">
                <a:latin typeface="Courier" charset="0"/>
                <a:ea typeface="Courier" charset="0"/>
                <a:cs typeface="Courier" charset="0"/>
              </a:rPr>
              <a:t> in `</a:t>
            </a:r>
            <a:r>
              <a:rPr lang="en-US" sz="2000" dirty="0" err="1" smtClean="0">
                <a:latin typeface="Courier" charset="0"/>
                <a:ea typeface="Courier" charset="0"/>
                <a:cs typeface="Courier" charset="0"/>
              </a:rPr>
              <a:t>seq</a:t>
            </a:r>
            <a:r>
              <a:rPr lang="en-US" sz="2000" dirty="0" smtClean="0">
                <a:latin typeface="Courier" charset="0"/>
                <a:ea typeface="Courier" charset="0"/>
                <a:cs typeface="Courier" charset="0"/>
              </a:rPr>
              <a:t> 1 10`;</a:t>
            </a:r>
            <a:r>
              <a:rPr lang="en-US" sz="2000" dirty="0"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sz="2000" dirty="0" smtClean="0">
                <a:latin typeface="Courier" charset="0"/>
                <a:ea typeface="Courier" charset="0"/>
                <a:cs typeface="Courier" charset="0"/>
              </a:rPr>
              <a:t>do</a:t>
            </a:r>
            <a:r>
              <a:rPr lang="en-US" sz="2000" dirty="0"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sz="2000" dirty="0" smtClean="0">
                <a:latin typeface="Courier" charset="0"/>
                <a:ea typeface="Courier" charset="0"/>
                <a:cs typeface="Courier" charset="0"/>
              </a:rPr>
              <a:t>touch file_${</a:t>
            </a:r>
            <a:r>
              <a:rPr lang="en-US" sz="2000" dirty="0" err="1" smtClean="0">
                <a:latin typeface="Courier" charset="0"/>
                <a:ea typeface="Courier" charset="0"/>
                <a:cs typeface="Courier" charset="0"/>
              </a:rPr>
              <a:t>num</a:t>
            </a:r>
            <a:r>
              <a:rPr lang="en-US" sz="2000" dirty="0" smtClean="0">
                <a:latin typeface="Courier" charset="0"/>
                <a:ea typeface="Courier" charset="0"/>
                <a:cs typeface="Courier" charset="0"/>
              </a:rPr>
              <a:t>}; done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57198" y="4905555"/>
            <a:ext cx="8378765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dirty="0" smtClean="0">
                <a:latin typeface="Avenir Book"/>
                <a:cs typeface="Avenir Book"/>
              </a:rPr>
              <a:t>The output of the one liner above should be identical to the </a:t>
            </a:r>
            <a:r>
              <a:rPr lang="en-US" sz="2400" smtClean="0">
                <a:latin typeface="Avenir Book"/>
                <a:cs typeface="Avenir Book"/>
              </a:rPr>
              <a:t>previous script we ran.</a:t>
            </a:r>
            <a:endParaRPr lang="en-US" sz="2400" dirty="0">
              <a:latin typeface="Avenir Book"/>
              <a:cs typeface="Avenir Book"/>
            </a:endParaRPr>
          </a:p>
        </p:txBody>
      </p:sp>
    </p:spTree>
    <p:extLst>
      <p:ext uri="{BB962C8B-B14F-4D97-AF65-F5344CB8AC3E}">
        <p14:creationId xmlns:p14="http://schemas.microsoft.com/office/powerpoint/2010/main" val="1077877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8" grpId="0"/>
      <p:bldP spid="1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80304"/>
            <a:ext cx="830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Courier" charset="0"/>
                <a:ea typeface="Courier" charset="0"/>
                <a:cs typeface="Courier" charset="0"/>
              </a:rPr>
              <a:t>sed</a:t>
            </a:r>
            <a:r>
              <a:rPr lang="en-US" sz="3600" dirty="0" smtClean="0">
                <a:latin typeface="Avenir Book"/>
                <a:cs typeface="Avenir Book"/>
              </a:rPr>
              <a:t>: your new best friend.</a:t>
            </a:r>
            <a:endParaRPr lang="en-US" sz="3600" dirty="0">
              <a:latin typeface="Avenir Book"/>
              <a:cs typeface="Avenir Book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57200" y="741558"/>
            <a:ext cx="4800600" cy="2274"/>
          </a:xfrm>
          <a:prstGeom prst="line">
            <a:avLst/>
          </a:prstGeom>
          <a:ln w="25400" cmpd="sng"/>
          <a:effectLst>
            <a:outerShdw blurRad="40000" dist="20955" dir="5400000" rotWithShape="0">
              <a:srgbClr val="000000">
                <a:alpha val="30000"/>
              </a:srgbClr>
            </a:outerShdw>
          </a:effec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457200" y="848188"/>
            <a:ext cx="8378765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800" dirty="0" err="1" smtClean="0">
                <a:latin typeface="Courier" charset="0"/>
                <a:ea typeface="Courier" charset="0"/>
                <a:cs typeface="Courier" charset="0"/>
              </a:rPr>
              <a:t>sed</a:t>
            </a:r>
            <a:r>
              <a:rPr lang="en-US" sz="2800" dirty="0" smtClean="0">
                <a:latin typeface="Avenir Book"/>
                <a:cs typeface="Avenir Book"/>
              </a:rPr>
              <a:t> is an incredibly useful program for changing things within files.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57200" y="1857838"/>
            <a:ext cx="8378765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dirty="0" smtClean="0">
                <a:latin typeface="Avenir Book"/>
                <a:cs typeface="Avenir Book"/>
              </a:rPr>
              <a:t>To get started, let’s open a file named </a:t>
            </a:r>
            <a:r>
              <a:rPr lang="en-US" sz="2400" dirty="0" err="1" smtClean="0">
                <a:latin typeface="Avenir Book"/>
                <a:cs typeface="Avenir Book"/>
              </a:rPr>
              <a:t>fox.txt</a:t>
            </a:r>
            <a:r>
              <a:rPr lang="en-US" sz="2400" dirty="0" smtClean="0">
                <a:latin typeface="Avenir Book"/>
                <a:cs typeface="Avenir Book"/>
              </a:rPr>
              <a:t> and type the famous pangram “The quick brown fox jumped over the lazy dog” and save it.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57199" y="3230199"/>
            <a:ext cx="8378765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dirty="0" smtClean="0">
                <a:latin typeface="Avenir Book"/>
                <a:cs typeface="Avenir Book"/>
              </a:rPr>
              <a:t>Let’s now type the command:</a:t>
            </a:r>
          </a:p>
          <a:p>
            <a:pPr>
              <a:defRPr/>
            </a:pPr>
            <a:r>
              <a:rPr lang="en-US" sz="2000" dirty="0" smtClean="0">
                <a:latin typeface="Courier" charset="0"/>
                <a:ea typeface="Courier" charset="0"/>
                <a:cs typeface="Courier" charset="0"/>
              </a:rPr>
              <a:t>cat </a:t>
            </a:r>
            <a:r>
              <a:rPr lang="en-US" sz="2000" dirty="0" err="1" smtClean="0">
                <a:latin typeface="Courier" charset="0"/>
                <a:ea typeface="Courier" charset="0"/>
                <a:cs typeface="Courier" charset="0"/>
              </a:rPr>
              <a:t>fox.txt</a:t>
            </a:r>
            <a:endParaRPr lang="en-US" sz="2400" dirty="0" smtClean="0">
              <a:latin typeface="Courier" charset="0"/>
              <a:ea typeface="Courier" charset="0"/>
              <a:cs typeface="Courier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57199" y="4171672"/>
            <a:ext cx="837876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dirty="0" smtClean="0">
                <a:latin typeface="Avenir Book"/>
                <a:cs typeface="Avenir Book"/>
              </a:rPr>
              <a:t>This should print the contents of the file to the screen</a:t>
            </a:r>
            <a:r>
              <a:rPr lang="en-US" sz="2400" smtClean="0">
                <a:latin typeface="Avenir Book"/>
                <a:cs typeface="Avenir Book"/>
              </a:rPr>
              <a:t>. </a:t>
            </a:r>
            <a:endParaRPr lang="en-US" sz="2400" dirty="0" smtClean="0">
              <a:latin typeface="Avenir Book"/>
              <a:cs typeface="Avenir Book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57199" y="4805369"/>
            <a:ext cx="8378765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dirty="0" smtClean="0">
                <a:latin typeface="Avenir Book"/>
                <a:cs typeface="Avenir Book"/>
              </a:rPr>
              <a:t>Unfortunately, we’re dealing with a slow blue fox instead of a quick brown one. Let’s change that (without opening the file and editing it).</a:t>
            </a:r>
          </a:p>
        </p:txBody>
      </p:sp>
    </p:spTree>
    <p:extLst>
      <p:ext uri="{BB962C8B-B14F-4D97-AF65-F5344CB8AC3E}">
        <p14:creationId xmlns:p14="http://schemas.microsoft.com/office/powerpoint/2010/main" val="1537973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80304"/>
            <a:ext cx="830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Courier" charset="0"/>
                <a:ea typeface="Courier" charset="0"/>
                <a:cs typeface="Courier" charset="0"/>
              </a:rPr>
              <a:t>sed</a:t>
            </a:r>
            <a:r>
              <a:rPr lang="en-US" sz="3600" dirty="0" smtClean="0">
                <a:latin typeface="Avenir Book"/>
                <a:cs typeface="Avenir Book"/>
              </a:rPr>
              <a:t>: your new best friend.</a:t>
            </a:r>
            <a:endParaRPr lang="en-US" sz="3600" dirty="0">
              <a:latin typeface="Avenir Book"/>
              <a:cs typeface="Avenir Book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57200" y="741558"/>
            <a:ext cx="4800600" cy="2274"/>
          </a:xfrm>
          <a:prstGeom prst="line">
            <a:avLst/>
          </a:prstGeom>
          <a:ln w="25400" cmpd="sng"/>
          <a:effectLst>
            <a:outerShdw blurRad="40000" dist="20955" dir="5400000" rotWithShape="0">
              <a:srgbClr val="000000">
                <a:alpha val="30000"/>
              </a:srgbClr>
            </a:outerShdw>
          </a:effec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457200" y="848188"/>
            <a:ext cx="8378765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800" dirty="0" err="1" smtClean="0">
                <a:latin typeface="Courier" charset="0"/>
                <a:ea typeface="Courier" charset="0"/>
                <a:cs typeface="Courier" charset="0"/>
              </a:rPr>
              <a:t>sed</a:t>
            </a:r>
            <a:r>
              <a:rPr lang="en-US" sz="2800" dirty="0" smtClean="0">
                <a:latin typeface="Avenir Book"/>
                <a:cs typeface="Avenir Book"/>
              </a:rPr>
              <a:t> syntax: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57198" y="1344052"/>
            <a:ext cx="837876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dirty="0" err="1" smtClean="0">
                <a:latin typeface="Courier" charset="0"/>
                <a:ea typeface="Courier" charset="0"/>
                <a:cs typeface="Courier" charset="0"/>
              </a:rPr>
              <a:t>sed</a:t>
            </a:r>
            <a:r>
              <a:rPr lang="en-US" sz="2400" dirty="0" smtClean="0">
                <a:latin typeface="Avenir Book"/>
                <a:cs typeface="Avenir Book"/>
              </a:rPr>
              <a:t> substitution commands generally take the form: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57199" y="1805717"/>
            <a:ext cx="546735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000" dirty="0" err="1" smtClean="0">
                <a:latin typeface="Courier" charset="0"/>
                <a:ea typeface="Courier" charset="0"/>
                <a:cs typeface="Courier" charset="0"/>
              </a:rPr>
              <a:t>sed</a:t>
            </a:r>
            <a:r>
              <a:rPr lang="en-US" sz="2000" dirty="0" smtClean="0">
                <a:latin typeface="Courier" charset="0"/>
                <a:ea typeface="Courier" charset="0"/>
                <a:cs typeface="Courier" charset="0"/>
              </a:rPr>
              <a:t> ‘s/</a:t>
            </a:r>
            <a:r>
              <a:rPr lang="en-US" sz="2000" i="1" dirty="0" smtClean="0">
                <a:latin typeface="Courier" charset="0"/>
                <a:ea typeface="Courier" charset="0"/>
                <a:cs typeface="Courier" charset="0"/>
              </a:rPr>
              <a:t>word_1</a:t>
            </a:r>
            <a:r>
              <a:rPr lang="en-US" sz="2000" dirty="0" smtClean="0">
                <a:latin typeface="Courier" charset="0"/>
                <a:ea typeface="Courier" charset="0"/>
                <a:cs typeface="Courier" charset="0"/>
              </a:rPr>
              <a:t>/</a:t>
            </a:r>
            <a:r>
              <a:rPr lang="en-US" sz="2000" i="1" dirty="0" smtClean="0">
                <a:latin typeface="Courier" charset="0"/>
                <a:ea typeface="Courier" charset="0"/>
                <a:cs typeface="Courier" charset="0"/>
              </a:rPr>
              <a:t>word_2</a:t>
            </a:r>
            <a:r>
              <a:rPr lang="en-US" sz="2000" dirty="0" smtClean="0">
                <a:latin typeface="Courier" charset="0"/>
                <a:ea typeface="Courier" charset="0"/>
                <a:cs typeface="Courier" charset="0"/>
              </a:rPr>
              <a:t>/’ </a:t>
            </a:r>
            <a:r>
              <a:rPr lang="en-US" sz="2000" i="1" dirty="0" smtClean="0">
                <a:latin typeface="Courier" charset="0"/>
                <a:ea typeface="Courier" charset="0"/>
                <a:cs typeface="Courier" charset="0"/>
              </a:rPr>
              <a:t>filename</a:t>
            </a:r>
            <a:endParaRPr lang="en-US" sz="2000" i="1" dirty="0" smtClean="0">
              <a:latin typeface="Avenir Book"/>
              <a:cs typeface="Avenir Book"/>
            </a:endParaRPr>
          </a:p>
        </p:txBody>
      </p:sp>
      <p:grpSp>
        <p:nvGrpSpPr>
          <p:cNvPr id="29" name="Group 28"/>
          <p:cNvGrpSpPr/>
          <p:nvPr/>
        </p:nvGrpSpPr>
        <p:grpSpPr>
          <a:xfrm>
            <a:off x="773882" y="2205827"/>
            <a:ext cx="1192955" cy="864632"/>
            <a:chOff x="773882" y="2205827"/>
            <a:chExt cx="1192955" cy="864632"/>
          </a:xfrm>
        </p:grpSpPr>
        <p:cxnSp>
          <p:nvCxnSpPr>
            <p:cNvPr id="11" name="Straight Arrow Connector 10"/>
            <p:cNvCxnSpPr/>
            <p:nvPr/>
          </p:nvCxnSpPr>
          <p:spPr>
            <a:xfrm flipV="1">
              <a:off x="1370359" y="2205827"/>
              <a:ext cx="0" cy="49530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Rectangle 6"/>
            <p:cNvSpPr/>
            <p:nvPr/>
          </p:nvSpPr>
          <p:spPr>
            <a:xfrm>
              <a:off x="773882" y="2701127"/>
              <a:ext cx="1192955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mtClean="0">
                  <a:latin typeface="Avenir Book"/>
                  <a:cs typeface="Avenir Book"/>
                </a:rPr>
                <a:t>substitute</a:t>
              </a:r>
              <a:endParaRPr lang="en-US"/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1260195" y="2205827"/>
            <a:ext cx="1528007" cy="1198241"/>
            <a:chOff x="1260195" y="2205827"/>
            <a:chExt cx="1528007" cy="1198241"/>
          </a:xfrm>
        </p:grpSpPr>
        <p:cxnSp>
          <p:nvCxnSpPr>
            <p:cNvPr id="16" name="Straight Arrow Connector 15"/>
            <p:cNvCxnSpPr/>
            <p:nvPr/>
          </p:nvCxnSpPr>
          <p:spPr>
            <a:xfrm flipV="1">
              <a:off x="2081559" y="2205827"/>
              <a:ext cx="0" cy="828909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Rectangle 16"/>
            <p:cNvSpPr/>
            <p:nvPr/>
          </p:nvSpPr>
          <p:spPr>
            <a:xfrm>
              <a:off x="1260195" y="3034736"/>
              <a:ext cx="1528007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mtClean="0">
                  <a:latin typeface="Avenir Book"/>
                  <a:cs typeface="Avenir Book"/>
                </a:rPr>
                <a:t>original word</a:t>
              </a:r>
              <a:endParaRPr lang="en-US" dirty="0"/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2680119" y="2187966"/>
            <a:ext cx="1188787" cy="852424"/>
            <a:chOff x="2680119" y="2187966"/>
            <a:chExt cx="1188787" cy="852424"/>
          </a:xfrm>
        </p:grpSpPr>
        <p:cxnSp>
          <p:nvCxnSpPr>
            <p:cNvPr id="18" name="Straight Arrow Connector 17"/>
            <p:cNvCxnSpPr/>
            <p:nvPr/>
          </p:nvCxnSpPr>
          <p:spPr>
            <a:xfrm flipV="1">
              <a:off x="3274513" y="2187966"/>
              <a:ext cx="0" cy="49530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Rectangle 18"/>
            <p:cNvSpPr/>
            <p:nvPr/>
          </p:nvSpPr>
          <p:spPr>
            <a:xfrm>
              <a:off x="2680119" y="2671058"/>
              <a:ext cx="1188787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mtClean="0">
                  <a:latin typeface="Avenir Book"/>
                  <a:cs typeface="Avenir Book"/>
                </a:rPr>
                <a:t>new word</a:t>
              </a:r>
              <a:endParaRPr lang="en-US" dirty="0"/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457197" y="3499686"/>
            <a:ext cx="8378765" cy="912575"/>
            <a:chOff x="457197" y="3499686"/>
            <a:chExt cx="8378765" cy="912575"/>
          </a:xfrm>
        </p:grpSpPr>
        <p:sp>
          <p:nvSpPr>
            <p:cNvPr id="23" name="TextBox 22"/>
            <p:cNvSpPr txBox="1"/>
            <p:nvPr/>
          </p:nvSpPr>
          <p:spPr>
            <a:xfrm>
              <a:off x="457199" y="4012151"/>
              <a:ext cx="5467352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en-US" sz="2000" dirty="0" err="1" smtClean="0">
                  <a:latin typeface="Courier" charset="0"/>
                  <a:ea typeface="Courier" charset="0"/>
                  <a:cs typeface="Courier" charset="0"/>
                </a:rPr>
                <a:t>sed</a:t>
              </a:r>
              <a:r>
                <a:rPr lang="en-US" sz="2000" dirty="0" smtClean="0">
                  <a:latin typeface="Courier" charset="0"/>
                  <a:ea typeface="Courier" charset="0"/>
                  <a:cs typeface="Courier" charset="0"/>
                </a:rPr>
                <a:t> ‘s/quick/slow/’ </a:t>
              </a:r>
              <a:r>
                <a:rPr lang="en-US" sz="2000" dirty="0" err="1" smtClean="0">
                  <a:latin typeface="Courier" charset="0"/>
                  <a:ea typeface="Courier" charset="0"/>
                  <a:cs typeface="Courier" charset="0"/>
                </a:rPr>
                <a:t>fox.txt</a:t>
              </a:r>
              <a:endParaRPr lang="en-US" sz="2000" dirty="0" smtClean="0">
                <a:latin typeface="Avenir Book"/>
                <a:cs typeface="Avenir Book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457197" y="3499686"/>
              <a:ext cx="8378765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en-US" sz="2400" dirty="0" smtClean="0">
                  <a:latin typeface="Avenir Book"/>
                  <a:cs typeface="Avenir Book"/>
                </a:rPr>
                <a:t>Execute the following command:</a:t>
              </a:r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457197" y="4463061"/>
            <a:ext cx="8378765" cy="866980"/>
            <a:chOff x="457197" y="4463061"/>
            <a:chExt cx="8378765" cy="866980"/>
          </a:xfrm>
        </p:grpSpPr>
        <p:sp>
          <p:nvSpPr>
            <p:cNvPr id="25" name="TextBox 24"/>
            <p:cNvSpPr txBox="1"/>
            <p:nvPr/>
          </p:nvSpPr>
          <p:spPr>
            <a:xfrm>
              <a:off x="457197" y="4463061"/>
              <a:ext cx="8378765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en-US" sz="2400" dirty="0" smtClean="0">
                  <a:latin typeface="Avenir Book"/>
                  <a:cs typeface="Avenir Book"/>
                </a:rPr>
                <a:t>This should print the following to the screen:</a:t>
              </a: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457197" y="4929931"/>
              <a:ext cx="6794504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000">
                  <a:latin typeface="Courier" charset="0"/>
                  <a:ea typeface="Courier" charset="0"/>
                  <a:cs typeface="Courier" charset="0"/>
                </a:rPr>
                <a:t>The </a:t>
              </a:r>
              <a:r>
                <a:rPr lang="en-US" sz="2000" smtClean="0">
                  <a:latin typeface="Courier" charset="0"/>
                  <a:ea typeface="Courier" charset="0"/>
                  <a:cs typeface="Courier" charset="0"/>
                </a:rPr>
                <a:t>slow brown </a:t>
              </a:r>
              <a:r>
                <a:rPr lang="en-US" sz="2000" dirty="0">
                  <a:latin typeface="Courier" charset="0"/>
                  <a:ea typeface="Courier" charset="0"/>
                  <a:cs typeface="Courier" charset="0"/>
                </a:rPr>
                <a:t>fox jumped over the lazy dog</a:t>
              </a:r>
            </a:p>
          </p:txBody>
        </p:sp>
      </p:grpSp>
      <p:sp>
        <p:nvSpPr>
          <p:cNvPr id="27" name="TextBox 26"/>
          <p:cNvSpPr txBox="1"/>
          <p:nvPr/>
        </p:nvSpPr>
        <p:spPr>
          <a:xfrm>
            <a:off x="457197" y="5343870"/>
            <a:ext cx="837876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dirty="0" smtClean="0">
                <a:latin typeface="Avenir Book"/>
                <a:cs typeface="Avenir Book"/>
              </a:rPr>
              <a:t>However, now run: </a:t>
            </a:r>
            <a:r>
              <a:rPr lang="en-US" sz="2000" dirty="0" smtClean="0">
                <a:latin typeface="Courier" charset="0"/>
                <a:ea typeface="Courier" charset="0"/>
                <a:cs typeface="Courier" charset="0"/>
              </a:rPr>
              <a:t>cat </a:t>
            </a:r>
            <a:r>
              <a:rPr lang="en-US" sz="2000" dirty="0" err="1" smtClean="0">
                <a:latin typeface="Courier" charset="0"/>
                <a:ea typeface="Courier" charset="0"/>
                <a:cs typeface="Courier" charset="0"/>
              </a:rPr>
              <a:t>fox.txt</a:t>
            </a:r>
            <a:endParaRPr lang="en-US" sz="2400" dirty="0" smtClean="0">
              <a:latin typeface="Courier" charset="0"/>
              <a:ea typeface="Courier" charset="0"/>
              <a:cs typeface="Courier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57197" y="5812993"/>
            <a:ext cx="8378765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dirty="0" smtClean="0">
                <a:latin typeface="Avenir Book"/>
                <a:cs typeface="Avenir Book"/>
              </a:rPr>
              <a:t>Note: The file has not been changed. To do that takes a bit of extra work. We’ll get to it. But first:</a:t>
            </a:r>
            <a:endParaRPr lang="en-US" sz="2400" dirty="0" smtClean="0">
              <a:latin typeface="Courier" charset="0"/>
              <a:ea typeface="Courier" charset="0"/>
              <a:cs typeface="Courier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612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80304"/>
            <a:ext cx="830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venir Book"/>
                <a:cs typeface="Avenir Book"/>
              </a:rPr>
              <a:t>What is a shell script and why do I care?</a:t>
            </a:r>
            <a:endParaRPr lang="en-US" sz="3600" dirty="0">
              <a:latin typeface="Avenir Book"/>
              <a:cs typeface="Avenir Book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57200" y="741558"/>
            <a:ext cx="4800600" cy="2274"/>
          </a:xfrm>
          <a:prstGeom prst="line">
            <a:avLst/>
          </a:prstGeom>
          <a:ln w="25400" cmpd="sng"/>
          <a:effectLst>
            <a:outerShdw blurRad="40000" dist="20955" dir="5400000" rotWithShape="0">
              <a:srgbClr val="000000">
                <a:alpha val="30000"/>
              </a:srgbClr>
            </a:outerShdw>
          </a:effec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379476" y="848188"/>
            <a:ext cx="8378765" cy="56938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800" dirty="0" smtClean="0">
                <a:latin typeface="Avenir Book"/>
                <a:cs typeface="Avenir Book"/>
              </a:rPr>
              <a:t>Why do I care about shell scripts?</a:t>
            </a:r>
          </a:p>
          <a:p>
            <a:pPr>
              <a:defRPr/>
            </a:pPr>
            <a:endParaRPr lang="en-US" sz="2800" dirty="0" smtClean="0">
              <a:latin typeface="Avenir Book"/>
              <a:cs typeface="Avenir Book"/>
            </a:endParaRPr>
          </a:p>
          <a:p>
            <a:pPr marL="457200" indent="-457200">
              <a:buFont typeface="Arial" charset="0"/>
              <a:buChar char="•"/>
              <a:defRPr/>
            </a:pPr>
            <a:r>
              <a:rPr lang="en-US" sz="2800" dirty="0" smtClean="0">
                <a:latin typeface="Avenir Book"/>
                <a:cs typeface="Avenir Book"/>
              </a:rPr>
              <a:t>If you’re at these workshops, you’re going to be using some sort of *NIX operating system.</a:t>
            </a:r>
          </a:p>
          <a:p>
            <a:pPr marL="457200" indent="-457200">
              <a:buFont typeface="Arial" charset="0"/>
              <a:buChar char="•"/>
              <a:defRPr/>
            </a:pPr>
            <a:endParaRPr lang="en-US" sz="2800" dirty="0">
              <a:latin typeface="Avenir Book"/>
              <a:cs typeface="Avenir Book"/>
            </a:endParaRPr>
          </a:p>
          <a:p>
            <a:pPr marL="457200" indent="-457200">
              <a:buFont typeface="Arial" charset="0"/>
              <a:buChar char="•"/>
              <a:defRPr/>
            </a:pPr>
            <a:r>
              <a:rPr lang="en-US" sz="2800" dirty="0" smtClean="0">
                <a:latin typeface="Avenir Book"/>
                <a:cs typeface="Avenir Book"/>
              </a:rPr>
              <a:t>Shell scripts can massively simplify a lot of complex actions you’d normally spend time typing and re-typing.</a:t>
            </a:r>
          </a:p>
          <a:p>
            <a:pPr marL="457200" indent="-457200">
              <a:buFont typeface="Arial" charset="0"/>
              <a:buChar char="•"/>
              <a:defRPr/>
            </a:pPr>
            <a:endParaRPr lang="en-US" sz="2800" dirty="0" smtClean="0">
              <a:latin typeface="Avenir Book"/>
              <a:cs typeface="Avenir Book"/>
            </a:endParaRPr>
          </a:p>
          <a:p>
            <a:pPr marL="457200" indent="-457200">
              <a:buFont typeface="Arial" charset="0"/>
              <a:buChar char="•"/>
              <a:defRPr/>
            </a:pPr>
            <a:r>
              <a:rPr lang="en-US" sz="2800" dirty="0" smtClean="0">
                <a:latin typeface="Avenir Book"/>
                <a:cs typeface="Avenir Book"/>
              </a:rPr>
              <a:t>Examples: Parsing large (numbers of) files, moving many files around dynamically, renaming many files, changing a specific thing within many files etc.</a:t>
            </a:r>
            <a:endParaRPr lang="en-US" sz="2800" dirty="0">
              <a:latin typeface="Avenir Book"/>
              <a:cs typeface="Avenir Book"/>
            </a:endParaRPr>
          </a:p>
        </p:txBody>
      </p:sp>
    </p:spTree>
    <p:extLst>
      <p:ext uri="{BB962C8B-B14F-4D97-AF65-F5344CB8AC3E}">
        <p14:creationId xmlns:p14="http://schemas.microsoft.com/office/powerpoint/2010/main" val="675979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57200" y="1371408"/>
            <a:ext cx="546735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000" dirty="0" err="1" smtClean="0">
                <a:latin typeface="Courier" charset="0"/>
                <a:ea typeface="Courier" charset="0"/>
                <a:cs typeface="Courier" charset="0"/>
              </a:rPr>
              <a:t>sed</a:t>
            </a:r>
            <a:r>
              <a:rPr lang="en-US" sz="2000" dirty="0" smtClean="0">
                <a:latin typeface="Courier" charset="0"/>
                <a:ea typeface="Courier" charset="0"/>
                <a:cs typeface="Courier" charset="0"/>
              </a:rPr>
              <a:t> ‘s</a:t>
            </a:r>
            <a:r>
              <a:rPr lang="en-US" sz="2000" dirty="0" smtClean="0">
                <a:solidFill>
                  <a:srgbClr val="FF0000"/>
                </a:solidFill>
                <a:latin typeface="Courier" charset="0"/>
                <a:ea typeface="Courier" charset="0"/>
                <a:cs typeface="Courier" charset="0"/>
              </a:rPr>
              <a:t>/</a:t>
            </a:r>
            <a:r>
              <a:rPr lang="en-US" sz="2000" i="1" dirty="0" smtClean="0">
                <a:latin typeface="Courier" charset="0"/>
                <a:ea typeface="Courier" charset="0"/>
                <a:cs typeface="Courier" charset="0"/>
              </a:rPr>
              <a:t>word_1</a:t>
            </a:r>
            <a:r>
              <a:rPr lang="en-US" sz="2000" dirty="0" smtClean="0">
                <a:solidFill>
                  <a:srgbClr val="FF0000"/>
                </a:solidFill>
                <a:latin typeface="Courier" charset="0"/>
                <a:ea typeface="Courier" charset="0"/>
                <a:cs typeface="Courier" charset="0"/>
              </a:rPr>
              <a:t>/</a:t>
            </a:r>
            <a:r>
              <a:rPr lang="en-US" sz="2000" i="1" dirty="0" smtClean="0">
                <a:latin typeface="Courier" charset="0"/>
                <a:ea typeface="Courier" charset="0"/>
                <a:cs typeface="Courier" charset="0"/>
              </a:rPr>
              <a:t>word_2</a:t>
            </a:r>
            <a:r>
              <a:rPr lang="en-US" sz="2000" dirty="0" smtClean="0">
                <a:solidFill>
                  <a:srgbClr val="FF0000"/>
                </a:solidFill>
                <a:latin typeface="Courier" charset="0"/>
                <a:ea typeface="Courier" charset="0"/>
                <a:cs typeface="Courier" charset="0"/>
              </a:rPr>
              <a:t>/</a:t>
            </a:r>
            <a:r>
              <a:rPr lang="en-US" sz="2000" dirty="0" smtClean="0">
                <a:latin typeface="Courier" charset="0"/>
                <a:ea typeface="Courier" charset="0"/>
                <a:cs typeface="Courier" charset="0"/>
              </a:rPr>
              <a:t>’ </a:t>
            </a:r>
            <a:r>
              <a:rPr lang="en-US" sz="2000" i="1" dirty="0" smtClean="0">
                <a:latin typeface="Courier" charset="0"/>
                <a:ea typeface="Courier" charset="0"/>
                <a:cs typeface="Courier" charset="0"/>
              </a:rPr>
              <a:t>filename</a:t>
            </a:r>
            <a:endParaRPr lang="en-US" sz="2000" i="1" dirty="0" smtClean="0">
              <a:latin typeface="Avenir Book"/>
              <a:cs typeface="Avenir Book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1843236"/>
            <a:ext cx="8378765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dirty="0" smtClean="0">
                <a:latin typeface="Avenir Book"/>
                <a:cs typeface="Avenir Book"/>
              </a:rPr>
              <a:t>The red slashes are delimiters. The first thing after the </a:t>
            </a:r>
            <a:r>
              <a:rPr lang="en-US" sz="2400" dirty="0" smtClean="0">
                <a:latin typeface="Courier" charset="0"/>
                <a:ea typeface="Courier" charset="0"/>
                <a:cs typeface="Courier" charset="0"/>
              </a:rPr>
              <a:t>s</a:t>
            </a:r>
            <a:r>
              <a:rPr lang="en-US" sz="2400" dirty="0" smtClean="0">
                <a:latin typeface="Avenir Book"/>
                <a:cs typeface="Avenir Book"/>
              </a:rPr>
              <a:t> becomes the delimiter and cannot be changed after that. You need three delimiters.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57200" y="3081307"/>
            <a:ext cx="8378765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smtClean="0">
                <a:latin typeface="Avenir Book"/>
                <a:cs typeface="Avenir Book"/>
              </a:rPr>
              <a:t>However</a:t>
            </a:r>
            <a:r>
              <a:rPr lang="en-US" sz="2400" dirty="0" smtClean="0">
                <a:latin typeface="Avenir Book"/>
                <a:cs typeface="Avenir Book"/>
              </a:rPr>
              <a:t>, these delimiters can basically be </a:t>
            </a:r>
            <a:r>
              <a:rPr lang="en-US" sz="2400" b="1" dirty="0" smtClean="0">
                <a:latin typeface="Avenir Book"/>
                <a:cs typeface="Avenir Book"/>
              </a:rPr>
              <a:t>any character you like</a:t>
            </a:r>
            <a:r>
              <a:rPr lang="en-US" sz="2400" dirty="0" smtClean="0">
                <a:latin typeface="Avenir Book"/>
                <a:cs typeface="Avenir Book"/>
              </a:rPr>
              <a:t>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57200" y="80304"/>
            <a:ext cx="830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Courier" charset="0"/>
                <a:ea typeface="Courier" charset="0"/>
                <a:cs typeface="Courier" charset="0"/>
              </a:rPr>
              <a:t>sed</a:t>
            </a:r>
            <a:r>
              <a:rPr lang="en-US" sz="3600" dirty="0" smtClean="0">
                <a:latin typeface="Avenir Book"/>
                <a:cs typeface="Avenir Book"/>
              </a:rPr>
              <a:t>: your new best friend.</a:t>
            </a:r>
            <a:endParaRPr lang="en-US" sz="3600" dirty="0">
              <a:latin typeface="Avenir Book"/>
              <a:cs typeface="Avenir Book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457200" y="741558"/>
            <a:ext cx="4800600" cy="2274"/>
          </a:xfrm>
          <a:prstGeom prst="line">
            <a:avLst/>
          </a:prstGeom>
          <a:ln w="25400" cmpd="sng"/>
          <a:effectLst>
            <a:outerShdw blurRad="40000" dist="20955" dir="5400000" rotWithShape="0">
              <a:srgbClr val="000000">
                <a:alpha val="30000"/>
              </a:srgbClr>
            </a:outerShdw>
          </a:effec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57200" y="848188"/>
            <a:ext cx="8378765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800" dirty="0" smtClean="0">
                <a:latin typeface="Avenir Book"/>
                <a:cs typeface="Avenir Book"/>
              </a:rPr>
              <a:t>More on </a:t>
            </a:r>
            <a:r>
              <a:rPr lang="en-US" sz="2800" dirty="0" err="1" smtClean="0">
                <a:latin typeface="Courier" charset="0"/>
                <a:ea typeface="Courier" charset="0"/>
                <a:cs typeface="Courier" charset="0"/>
              </a:rPr>
              <a:t>sed</a:t>
            </a:r>
            <a:r>
              <a:rPr lang="en-US" sz="2800" dirty="0" smtClean="0">
                <a:latin typeface="Avenir Book"/>
                <a:cs typeface="Avenir Book"/>
              </a:rPr>
              <a:t> syntax:</a:t>
            </a:r>
          </a:p>
        </p:txBody>
      </p:sp>
      <p:grpSp>
        <p:nvGrpSpPr>
          <p:cNvPr id="15" name="Group 14"/>
          <p:cNvGrpSpPr/>
          <p:nvPr/>
        </p:nvGrpSpPr>
        <p:grpSpPr>
          <a:xfrm>
            <a:off x="457200" y="3912304"/>
            <a:ext cx="8378765" cy="2179657"/>
            <a:chOff x="457200" y="3912304"/>
            <a:chExt cx="8378765" cy="2179657"/>
          </a:xfrm>
        </p:grpSpPr>
        <p:sp>
          <p:nvSpPr>
            <p:cNvPr id="12" name="TextBox 11"/>
            <p:cNvSpPr txBox="1"/>
            <p:nvPr/>
          </p:nvSpPr>
          <p:spPr>
            <a:xfrm>
              <a:off x="457200" y="3912304"/>
              <a:ext cx="5467352" cy="132343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en-US" sz="2000" dirty="0" err="1" smtClean="0">
                  <a:latin typeface="Courier" charset="0"/>
                  <a:ea typeface="Courier" charset="0"/>
                  <a:cs typeface="Courier" charset="0"/>
                </a:rPr>
                <a:t>sed</a:t>
              </a:r>
              <a:r>
                <a:rPr lang="en-US" sz="2000" dirty="0" smtClean="0">
                  <a:latin typeface="Courier" charset="0"/>
                  <a:ea typeface="Courier" charset="0"/>
                  <a:cs typeface="Courier" charset="0"/>
                </a:rPr>
                <a:t> ‘s</a:t>
              </a:r>
              <a:r>
                <a:rPr lang="en-US" sz="2000" dirty="0" smtClean="0">
                  <a:solidFill>
                    <a:srgbClr val="FF0000"/>
                  </a:solidFill>
                  <a:latin typeface="Courier" charset="0"/>
                  <a:ea typeface="Courier" charset="0"/>
                  <a:cs typeface="Courier" charset="0"/>
                </a:rPr>
                <a:t>$</a:t>
              </a:r>
              <a:r>
                <a:rPr lang="en-US" sz="2000" i="1" dirty="0" smtClean="0">
                  <a:latin typeface="Courier" charset="0"/>
                  <a:ea typeface="Courier" charset="0"/>
                  <a:cs typeface="Courier" charset="0"/>
                </a:rPr>
                <a:t>word_1</a:t>
              </a:r>
              <a:r>
                <a:rPr lang="en-US" sz="2000" dirty="0" smtClean="0">
                  <a:solidFill>
                    <a:srgbClr val="FF0000"/>
                  </a:solidFill>
                  <a:latin typeface="Courier" charset="0"/>
                  <a:ea typeface="Courier" charset="0"/>
                  <a:cs typeface="Courier" charset="0"/>
                </a:rPr>
                <a:t>$</a:t>
              </a:r>
              <a:r>
                <a:rPr lang="en-US" sz="2000" i="1" dirty="0" smtClean="0">
                  <a:latin typeface="Courier" charset="0"/>
                  <a:ea typeface="Courier" charset="0"/>
                  <a:cs typeface="Courier" charset="0"/>
                </a:rPr>
                <a:t>word_2</a:t>
              </a:r>
              <a:r>
                <a:rPr lang="en-US" sz="2000" dirty="0" smtClean="0">
                  <a:solidFill>
                    <a:srgbClr val="FF0000"/>
                  </a:solidFill>
                  <a:latin typeface="Courier" charset="0"/>
                  <a:ea typeface="Courier" charset="0"/>
                  <a:cs typeface="Courier" charset="0"/>
                </a:rPr>
                <a:t>$</a:t>
              </a:r>
              <a:r>
                <a:rPr lang="en-US" sz="2000" dirty="0" smtClean="0">
                  <a:latin typeface="Courier" charset="0"/>
                  <a:ea typeface="Courier" charset="0"/>
                  <a:cs typeface="Courier" charset="0"/>
                </a:rPr>
                <a:t>’ </a:t>
              </a:r>
              <a:r>
                <a:rPr lang="en-US" sz="2000" i="1" dirty="0" smtClean="0">
                  <a:latin typeface="Courier" charset="0"/>
                  <a:ea typeface="Courier" charset="0"/>
                  <a:cs typeface="Courier" charset="0"/>
                </a:rPr>
                <a:t>filename</a:t>
              </a:r>
            </a:p>
            <a:p>
              <a:pPr>
                <a:defRPr/>
              </a:pPr>
              <a:r>
                <a:rPr lang="en-US" sz="2000" dirty="0" err="1">
                  <a:latin typeface="Courier" charset="0"/>
                  <a:ea typeface="Courier" charset="0"/>
                  <a:cs typeface="Courier" charset="0"/>
                </a:rPr>
                <a:t>sed</a:t>
              </a:r>
              <a:r>
                <a:rPr lang="en-US" sz="2000" dirty="0">
                  <a:latin typeface="Courier" charset="0"/>
                  <a:ea typeface="Courier" charset="0"/>
                  <a:cs typeface="Courier" charset="0"/>
                </a:rPr>
                <a:t> ‘</a:t>
              </a:r>
              <a:r>
                <a:rPr lang="en-US" sz="2000" dirty="0" smtClean="0">
                  <a:latin typeface="Courier" charset="0"/>
                  <a:ea typeface="Courier" charset="0"/>
                  <a:cs typeface="Courier" charset="0"/>
                </a:rPr>
                <a:t>s</a:t>
              </a:r>
              <a:r>
                <a:rPr lang="en-US" sz="2000" dirty="0" smtClean="0">
                  <a:solidFill>
                    <a:srgbClr val="FF0000"/>
                  </a:solidFill>
                  <a:latin typeface="Courier" charset="0"/>
                  <a:ea typeface="Courier" charset="0"/>
                  <a:cs typeface="Courier" charset="0"/>
                </a:rPr>
                <a:t>.</a:t>
              </a:r>
              <a:r>
                <a:rPr lang="en-US" sz="2000" i="1" dirty="0" smtClean="0">
                  <a:latin typeface="Courier" charset="0"/>
                  <a:ea typeface="Courier" charset="0"/>
                  <a:cs typeface="Courier" charset="0"/>
                </a:rPr>
                <a:t>word_1</a:t>
              </a:r>
              <a:r>
                <a:rPr lang="en-US" sz="2000" dirty="0" smtClean="0">
                  <a:solidFill>
                    <a:srgbClr val="FF0000"/>
                  </a:solidFill>
                  <a:latin typeface="Courier" charset="0"/>
                  <a:ea typeface="Courier" charset="0"/>
                  <a:cs typeface="Courier" charset="0"/>
                </a:rPr>
                <a:t>.</a:t>
              </a:r>
              <a:r>
                <a:rPr lang="en-US" sz="2000" i="1" dirty="0" smtClean="0">
                  <a:latin typeface="Courier" charset="0"/>
                  <a:ea typeface="Courier" charset="0"/>
                  <a:cs typeface="Courier" charset="0"/>
                </a:rPr>
                <a:t>word_2</a:t>
              </a:r>
              <a:r>
                <a:rPr lang="en-US" sz="2000" dirty="0" smtClean="0">
                  <a:solidFill>
                    <a:srgbClr val="FF0000"/>
                  </a:solidFill>
                  <a:latin typeface="Courier" charset="0"/>
                  <a:ea typeface="Courier" charset="0"/>
                  <a:cs typeface="Courier" charset="0"/>
                </a:rPr>
                <a:t>.</a:t>
              </a:r>
              <a:r>
                <a:rPr lang="en-US" sz="2000" dirty="0" smtClean="0">
                  <a:latin typeface="Courier" charset="0"/>
                  <a:ea typeface="Courier" charset="0"/>
                  <a:cs typeface="Courier" charset="0"/>
                </a:rPr>
                <a:t>’ </a:t>
              </a:r>
              <a:r>
                <a:rPr lang="en-US" sz="2000" i="1" dirty="0">
                  <a:latin typeface="Courier" charset="0"/>
                  <a:ea typeface="Courier" charset="0"/>
                  <a:cs typeface="Courier" charset="0"/>
                </a:rPr>
                <a:t>filename</a:t>
              </a:r>
              <a:endParaRPr lang="en-US" sz="2000" i="1" dirty="0">
                <a:latin typeface="Avenir Book"/>
                <a:cs typeface="Avenir Book"/>
              </a:endParaRPr>
            </a:p>
            <a:p>
              <a:pPr>
                <a:defRPr/>
              </a:pPr>
              <a:r>
                <a:rPr lang="en-US" sz="2000" dirty="0" err="1">
                  <a:latin typeface="Courier" charset="0"/>
                  <a:ea typeface="Courier" charset="0"/>
                  <a:cs typeface="Courier" charset="0"/>
                </a:rPr>
                <a:t>sed</a:t>
              </a:r>
              <a:r>
                <a:rPr lang="en-US" sz="2000" dirty="0">
                  <a:latin typeface="Courier" charset="0"/>
                  <a:ea typeface="Courier" charset="0"/>
                  <a:cs typeface="Courier" charset="0"/>
                </a:rPr>
                <a:t> ‘</a:t>
              </a:r>
              <a:r>
                <a:rPr lang="en-US" sz="2000" dirty="0" smtClean="0">
                  <a:latin typeface="Courier" charset="0"/>
                  <a:ea typeface="Courier" charset="0"/>
                  <a:cs typeface="Courier" charset="0"/>
                </a:rPr>
                <a:t>s</a:t>
              </a:r>
              <a:r>
                <a:rPr lang="en-US" sz="2000" dirty="0" smtClean="0">
                  <a:solidFill>
                    <a:srgbClr val="FF0000"/>
                  </a:solidFill>
                  <a:latin typeface="Courier" charset="0"/>
                  <a:ea typeface="Courier" charset="0"/>
                  <a:cs typeface="Courier" charset="0"/>
                </a:rPr>
                <a:t>%</a:t>
              </a:r>
              <a:r>
                <a:rPr lang="en-US" sz="2000" i="1" dirty="0" smtClean="0">
                  <a:latin typeface="Courier" charset="0"/>
                  <a:ea typeface="Courier" charset="0"/>
                  <a:cs typeface="Courier" charset="0"/>
                </a:rPr>
                <a:t>word_1</a:t>
              </a:r>
              <a:r>
                <a:rPr lang="en-US" sz="2000" dirty="0" smtClean="0">
                  <a:solidFill>
                    <a:srgbClr val="FF0000"/>
                  </a:solidFill>
                  <a:latin typeface="Courier" charset="0"/>
                  <a:ea typeface="Courier" charset="0"/>
                  <a:cs typeface="Courier" charset="0"/>
                </a:rPr>
                <a:t>%</a:t>
              </a:r>
              <a:r>
                <a:rPr lang="en-US" sz="2000" i="1" dirty="0" smtClean="0">
                  <a:latin typeface="Courier" charset="0"/>
                  <a:ea typeface="Courier" charset="0"/>
                  <a:cs typeface="Courier" charset="0"/>
                </a:rPr>
                <a:t>word_2</a:t>
              </a:r>
              <a:r>
                <a:rPr lang="en-US" sz="2000" dirty="0" smtClean="0">
                  <a:solidFill>
                    <a:srgbClr val="FF0000"/>
                  </a:solidFill>
                  <a:latin typeface="Courier" charset="0"/>
                  <a:ea typeface="Courier" charset="0"/>
                  <a:cs typeface="Courier" charset="0"/>
                </a:rPr>
                <a:t>%</a:t>
              </a:r>
              <a:r>
                <a:rPr lang="en-US" sz="2000" dirty="0" smtClean="0">
                  <a:latin typeface="Courier" charset="0"/>
                  <a:ea typeface="Courier" charset="0"/>
                  <a:cs typeface="Courier" charset="0"/>
                </a:rPr>
                <a:t>’ </a:t>
              </a:r>
              <a:r>
                <a:rPr lang="en-US" sz="2000" i="1" dirty="0">
                  <a:latin typeface="Courier" charset="0"/>
                  <a:ea typeface="Courier" charset="0"/>
                  <a:cs typeface="Courier" charset="0"/>
                </a:rPr>
                <a:t>filename</a:t>
              </a:r>
              <a:endParaRPr lang="en-US" sz="2000" i="1" dirty="0">
                <a:latin typeface="Avenir Book"/>
                <a:cs typeface="Avenir Book"/>
              </a:endParaRPr>
            </a:p>
            <a:p>
              <a:pPr>
                <a:defRPr/>
              </a:pPr>
              <a:r>
                <a:rPr lang="en-US" sz="2000" dirty="0" err="1">
                  <a:latin typeface="Courier" charset="0"/>
                  <a:ea typeface="Courier" charset="0"/>
                  <a:cs typeface="Courier" charset="0"/>
                </a:rPr>
                <a:t>sed</a:t>
              </a:r>
              <a:r>
                <a:rPr lang="en-US" sz="2000" dirty="0">
                  <a:latin typeface="Courier" charset="0"/>
                  <a:ea typeface="Courier" charset="0"/>
                  <a:cs typeface="Courier" charset="0"/>
                </a:rPr>
                <a:t> ‘</a:t>
              </a:r>
              <a:r>
                <a:rPr lang="en-US" sz="2000" dirty="0" smtClean="0">
                  <a:latin typeface="Courier" charset="0"/>
                  <a:ea typeface="Courier" charset="0"/>
                  <a:cs typeface="Courier" charset="0"/>
                </a:rPr>
                <a:t>s</a:t>
              </a:r>
              <a:r>
                <a:rPr lang="en-US" sz="2000" dirty="0" smtClean="0">
                  <a:solidFill>
                    <a:srgbClr val="FF0000"/>
                  </a:solidFill>
                  <a:latin typeface="Courier" charset="0"/>
                  <a:ea typeface="Courier" charset="0"/>
                  <a:cs typeface="Courier" charset="0"/>
                </a:rPr>
                <a:t>a</a:t>
              </a:r>
              <a:r>
                <a:rPr lang="en-US" sz="2000" i="1" dirty="0" smtClean="0">
                  <a:latin typeface="Courier" charset="0"/>
                  <a:ea typeface="Courier" charset="0"/>
                  <a:cs typeface="Courier" charset="0"/>
                </a:rPr>
                <a:t>word_1</a:t>
              </a:r>
              <a:r>
                <a:rPr lang="en-US" sz="2000" dirty="0" smtClean="0">
                  <a:solidFill>
                    <a:srgbClr val="FF0000"/>
                  </a:solidFill>
                  <a:latin typeface="Courier" charset="0"/>
                  <a:ea typeface="Courier" charset="0"/>
                  <a:cs typeface="Courier" charset="0"/>
                </a:rPr>
                <a:t>a</a:t>
              </a:r>
              <a:r>
                <a:rPr lang="en-US" sz="2000" i="1" dirty="0" smtClean="0">
                  <a:latin typeface="Courier" charset="0"/>
                  <a:ea typeface="Courier" charset="0"/>
                  <a:cs typeface="Courier" charset="0"/>
                </a:rPr>
                <a:t>word_2</a:t>
              </a:r>
              <a:r>
                <a:rPr lang="en-US" sz="2000" dirty="0" smtClean="0">
                  <a:solidFill>
                    <a:srgbClr val="FF0000"/>
                  </a:solidFill>
                  <a:latin typeface="Courier" charset="0"/>
                  <a:ea typeface="Courier" charset="0"/>
                  <a:cs typeface="Courier" charset="0"/>
                </a:rPr>
                <a:t>a</a:t>
              </a:r>
              <a:r>
                <a:rPr lang="en-US" sz="2000" dirty="0" smtClean="0">
                  <a:latin typeface="Courier" charset="0"/>
                  <a:ea typeface="Courier" charset="0"/>
                  <a:cs typeface="Courier" charset="0"/>
                </a:rPr>
                <a:t>’ </a:t>
              </a:r>
              <a:r>
                <a:rPr lang="en-US" sz="2000" i="1" dirty="0" smtClean="0">
                  <a:latin typeface="Courier" charset="0"/>
                  <a:ea typeface="Courier" charset="0"/>
                  <a:cs typeface="Courier" charset="0"/>
                </a:rPr>
                <a:t>filename</a:t>
              </a:r>
              <a:endParaRPr lang="en-US" sz="2000" i="1" dirty="0">
                <a:latin typeface="Avenir Book"/>
                <a:cs typeface="Avenir Book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457200" y="5260964"/>
              <a:ext cx="8378765" cy="83099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en-US" sz="2400" dirty="0" smtClean="0">
                  <a:latin typeface="Avenir Book"/>
                  <a:cs typeface="Avenir Book"/>
                </a:rPr>
                <a:t>All of the above commands do the same thing as the original command.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2676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57200" y="1371408"/>
            <a:ext cx="546735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000" dirty="0" err="1" smtClean="0">
                <a:latin typeface="Courier" charset="0"/>
                <a:ea typeface="Courier" charset="0"/>
                <a:cs typeface="Courier" charset="0"/>
              </a:rPr>
              <a:t>sed</a:t>
            </a:r>
            <a:r>
              <a:rPr lang="en-US" sz="2000" dirty="0" smtClean="0">
                <a:latin typeface="Courier" charset="0"/>
                <a:ea typeface="Courier" charset="0"/>
                <a:cs typeface="Courier" charset="0"/>
              </a:rPr>
              <a:t> ‘s</a:t>
            </a:r>
            <a:r>
              <a:rPr lang="en-US" sz="2000" dirty="0" smtClean="0">
                <a:solidFill>
                  <a:srgbClr val="FF0000"/>
                </a:solidFill>
                <a:latin typeface="Courier" charset="0"/>
                <a:ea typeface="Courier" charset="0"/>
                <a:cs typeface="Courier" charset="0"/>
              </a:rPr>
              <a:t>/</a:t>
            </a:r>
            <a:r>
              <a:rPr lang="en-US" sz="2000" i="1" dirty="0" smtClean="0">
                <a:latin typeface="Courier" charset="0"/>
                <a:ea typeface="Courier" charset="0"/>
                <a:cs typeface="Courier" charset="0"/>
              </a:rPr>
              <a:t>word_1</a:t>
            </a:r>
            <a:r>
              <a:rPr lang="en-US" sz="2000" dirty="0" smtClean="0">
                <a:solidFill>
                  <a:srgbClr val="FF0000"/>
                </a:solidFill>
                <a:latin typeface="Courier" charset="0"/>
                <a:ea typeface="Courier" charset="0"/>
                <a:cs typeface="Courier" charset="0"/>
              </a:rPr>
              <a:t>/</a:t>
            </a:r>
            <a:r>
              <a:rPr lang="en-US" sz="2000" i="1" dirty="0" smtClean="0">
                <a:latin typeface="Courier" charset="0"/>
                <a:ea typeface="Courier" charset="0"/>
                <a:cs typeface="Courier" charset="0"/>
              </a:rPr>
              <a:t>word_2</a:t>
            </a:r>
            <a:r>
              <a:rPr lang="en-US" sz="2000" dirty="0" smtClean="0">
                <a:solidFill>
                  <a:srgbClr val="FF0000"/>
                </a:solidFill>
                <a:latin typeface="Courier" charset="0"/>
                <a:ea typeface="Courier" charset="0"/>
                <a:cs typeface="Courier" charset="0"/>
              </a:rPr>
              <a:t>/</a:t>
            </a:r>
            <a:r>
              <a:rPr lang="en-US" sz="2000" dirty="0" smtClean="0">
                <a:latin typeface="Courier" charset="0"/>
                <a:ea typeface="Courier" charset="0"/>
                <a:cs typeface="Courier" charset="0"/>
              </a:rPr>
              <a:t>’ </a:t>
            </a:r>
            <a:r>
              <a:rPr lang="en-US" sz="2000" i="1" dirty="0" smtClean="0">
                <a:latin typeface="Courier" charset="0"/>
                <a:ea typeface="Courier" charset="0"/>
                <a:cs typeface="Courier" charset="0"/>
              </a:rPr>
              <a:t>filename</a:t>
            </a:r>
            <a:endParaRPr lang="en-US" sz="2000" i="1" dirty="0" smtClean="0">
              <a:latin typeface="Avenir Book"/>
              <a:cs typeface="Avenir Book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1843236"/>
            <a:ext cx="837876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dirty="0" smtClean="0">
                <a:latin typeface="Avenir Book"/>
                <a:cs typeface="Avenir Book"/>
              </a:rPr>
              <a:t>Why is the forward slash a common convention?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57200" y="80304"/>
            <a:ext cx="830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Courier" charset="0"/>
                <a:ea typeface="Courier" charset="0"/>
                <a:cs typeface="Courier" charset="0"/>
              </a:rPr>
              <a:t>sed</a:t>
            </a:r>
            <a:r>
              <a:rPr lang="en-US" sz="3600" dirty="0" smtClean="0">
                <a:latin typeface="Avenir Book"/>
                <a:cs typeface="Avenir Book"/>
              </a:rPr>
              <a:t>: your new best friend.</a:t>
            </a:r>
            <a:endParaRPr lang="en-US" sz="3600" dirty="0">
              <a:latin typeface="Avenir Book"/>
              <a:cs typeface="Avenir Book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457200" y="741558"/>
            <a:ext cx="4800600" cy="2274"/>
          </a:xfrm>
          <a:prstGeom prst="line">
            <a:avLst/>
          </a:prstGeom>
          <a:ln w="25400" cmpd="sng"/>
          <a:effectLst>
            <a:outerShdw blurRad="40000" dist="20955" dir="5400000" rotWithShape="0">
              <a:srgbClr val="000000">
                <a:alpha val="30000"/>
              </a:srgbClr>
            </a:outerShdw>
          </a:effec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57200" y="848188"/>
            <a:ext cx="8378765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800" dirty="0" smtClean="0">
                <a:latin typeface="Avenir Book"/>
                <a:cs typeface="Avenir Book"/>
              </a:rPr>
              <a:t>More on </a:t>
            </a:r>
            <a:r>
              <a:rPr lang="en-US" sz="2800" dirty="0" err="1" smtClean="0">
                <a:latin typeface="Courier" charset="0"/>
                <a:ea typeface="Courier" charset="0"/>
                <a:cs typeface="Courier" charset="0"/>
              </a:rPr>
              <a:t>sed</a:t>
            </a:r>
            <a:r>
              <a:rPr lang="en-US" sz="2800" dirty="0" smtClean="0">
                <a:latin typeface="Avenir Book"/>
                <a:cs typeface="Avenir Book"/>
              </a:rPr>
              <a:t> syntax: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57200" y="2343001"/>
            <a:ext cx="8378765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dirty="0" smtClean="0">
                <a:latin typeface="Avenir Book"/>
                <a:cs typeface="Avenir Book"/>
              </a:rPr>
              <a:t>Quite likely because it’s easy to see. That’s also why you wouldn’t likely use a letter as a delimiter, even though you could.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57200" y="3564086"/>
            <a:ext cx="837876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smtClean="0">
                <a:latin typeface="Avenir Book"/>
                <a:cs typeface="Avenir Book"/>
              </a:rPr>
              <a:t>When should we consider using another delimiter?</a:t>
            </a:r>
            <a:endParaRPr lang="en-US" sz="2400" dirty="0" smtClean="0">
              <a:latin typeface="Avenir Book"/>
              <a:cs typeface="Avenir Book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57200" y="4141936"/>
            <a:ext cx="8378765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dirty="0" smtClean="0">
                <a:latin typeface="Avenir Book"/>
                <a:cs typeface="Avenir Book"/>
              </a:rPr>
              <a:t>Generally important when changing things in full paths which contain many “/” characters.</a:t>
            </a:r>
          </a:p>
        </p:txBody>
      </p:sp>
    </p:spTree>
    <p:extLst>
      <p:ext uri="{BB962C8B-B14F-4D97-AF65-F5344CB8AC3E}">
        <p14:creationId xmlns:p14="http://schemas.microsoft.com/office/powerpoint/2010/main" val="257049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1" grpId="0"/>
      <p:bldP spid="1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57200" y="1735286"/>
            <a:ext cx="8378765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dirty="0" smtClean="0">
                <a:latin typeface="Avenir Book"/>
                <a:cs typeface="Avenir Book"/>
              </a:rPr>
              <a:t>First, that fact is often a feature, not a bug. Use that fact to test your </a:t>
            </a:r>
            <a:r>
              <a:rPr lang="en-US" sz="2400" dirty="0" err="1" smtClean="0">
                <a:latin typeface="Courier" charset="0"/>
                <a:ea typeface="Courier" charset="0"/>
                <a:cs typeface="Courier" charset="0"/>
              </a:rPr>
              <a:t>sed</a:t>
            </a:r>
            <a:r>
              <a:rPr lang="en-US" sz="2400" dirty="0" smtClean="0">
                <a:latin typeface="Avenir Book"/>
                <a:cs typeface="Avenir Book"/>
              </a:rPr>
              <a:t> commands before actually using them in a script!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57200" y="80304"/>
            <a:ext cx="830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Courier" charset="0"/>
                <a:ea typeface="Courier" charset="0"/>
                <a:cs typeface="Courier" charset="0"/>
              </a:rPr>
              <a:t>sed</a:t>
            </a:r>
            <a:r>
              <a:rPr lang="en-US" sz="3600" dirty="0" smtClean="0">
                <a:latin typeface="Avenir Book"/>
                <a:cs typeface="Avenir Book"/>
              </a:rPr>
              <a:t>: your new best friend.</a:t>
            </a:r>
            <a:endParaRPr lang="en-US" sz="3600" dirty="0">
              <a:latin typeface="Avenir Book"/>
              <a:cs typeface="Avenir Book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457200" y="741558"/>
            <a:ext cx="4800600" cy="2274"/>
          </a:xfrm>
          <a:prstGeom prst="line">
            <a:avLst/>
          </a:prstGeom>
          <a:ln w="25400" cmpd="sng"/>
          <a:effectLst>
            <a:outerShdw blurRad="40000" dist="20955" dir="5400000" rotWithShape="0">
              <a:srgbClr val="000000">
                <a:alpha val="30000"/>
              </a:srgbClr>
            </a:outerShdw>
          </a:effec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57200" y="799283"/>
            <a:ext cx="8378765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800" dirty="0" smtClean="0">
                <a:latin typeface="Avenir Book"/>
                <a:cs typeface="Avenir Book"/>
              </a:rPr>
              <a:t>Okay, so we know how to use </a:t>
            </a:r>
            <a:r>
              <a:rPr lang="en-US" sz="2800" dirty="0" smtClean="0">
                <a:latin typeface="Courier" charset="0"/>
                <a:ea typeface="Courier" charset="0"/>
                <a:cs typeface="Courier" charset="0"/>
              </a:rPr>
              <a:t>sed</a:t>
            </a:r>
            <a:r>
              <a:rPr lang="en-US" sz="2800" dirty="0" smtClean="0">
                <a:latin typeface="Avenir Book"/>
                <a:cs typeface="Avenir Book"/>
              </a:rPr>
              <a:t>. But if it doesn’t actually change the file, how is it useful?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457200" y="2939901"/>
            <a:ext cx="8378765" cy="1231107"/>
            <a:chOff x="457200" y="2939901"/>
            <a:chExt cx="8378765" cy="1231107"/>
          </a:xfrm>
        </p:grpSpPr>
        <p:sp>
          <p:nvSpPr>
            <p:cNvPr id="14" name="TextBox 13"/>
            <p:cNvSpPr txBox="1"/>
            <p:nvPr/>
          </p:nvSpPr>
          <p:spPr>
            <a:xfrm>
              <a:off x="457200" y="2939901"/>
              <a:ext cx="8378765" cy="83099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en-US" sz="2400" dirty="0" smtClean="0">
                  <a:latin typeface="Avenir Book"/>
                  <a:cs typeface="Avenir Book"/>
                </a:rPr>
                <a:t>Let’s say you do want to change the file. You can always redirect the output to a new file: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457200" y="3770898"/>
              <a:ext cx="6311900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en-US" sz="2000" dirty="0" err="1" smtClean="0">
                  <a:latin typeface="Courier" charset="0"/>
                  <a:ea typeface="Courier" charset="0"/>
                  <a:cs typeface="Courier" charset="0"/>
                </a:rPr>
                <a:t>sed</a:t>
              </a:r>
              <a:r>
                <a:rPr lang="en-US" sz="2000" dirty="0" smtClean="0">
                  <a:latin typeface="Courier" charset="0"/>
                  <a:ea typeface="Courier" charset="0"/>
                  <a:cs typeface="Courier" charset="0"/>
                </a:rPr>
                <a:t> ‘s/quick/slow/’ </a:t>
              </a:r>
              <a:r>
                <a:rPr lang="en-US" sz="2000" dirty="0" err="1" smtClean="0">
                  <a:latin typeface="Courier" charset="0"/>
                  <a:ea typeface="Courier" charset="0"/>
                  <a:cs typeface="Courier" charset="0"/>
                </a:rPr>
                <a:t>fox.txt</a:t>
              </a:r>
              <a:r>
                <a:rPr lang="en-US" sz="2000" dirty="0" smtClean="0">
                  <a:latin typeface="Courier" charset="0"/>
                  <a:ea typeface="Courier" charset="0"/>
                  <a:cs typeface="Courier" charset="0"/>
                </a:rPr>
                <a:t> &gt; fox_2.txt</a:t>
              </a:r>
              <a:endParaRPr lang="en-US" sz="2000" dirty="0" smtClean="0">
                <a:latin typeface="Avenir Book"/>
                <a:cs typeface="Avenir Book"/>
              </a:endParaRP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3222345" y="4171008"/>
            <a:ext cx="3832506" cy="2031705"/>
            <a:chOff x="1086448" y="2205827"/>
            <a:chExt cx="2279652" cy="2031705"/>
          </a:xfrm>
        </p:grpSpPr>
        <p:cxnSp>
          <p:nvCxnSpPr>
            <p:cNvPr id="16" name="Straight Arrow Connector 15"/>
            <p:cNvCxnSpPr/>
            <p:nvPr/>
          </p:nvCxnSpPr>
          <p:spPr>
            <a:xfrm flipV="1">
              <a:off x="2081559" y="2205827"/>
              <a:ext cx="0" cy="828909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Rectangle 16"/>
            <p:cNvSpPr/>
            <p:nvPr/>
          </p:nvSpPr>
          <p:spPr>
            <a:xfrm>
              <a:off x="1086448" y="3037203"/>
              <a:ext cx="2279652" cy="120032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dirty="0" smtClean="0">
                  <a:latin typeface="Avenir Book"/>
                  <a:cs typeface="Avenir Book"/>
                </a:rPr>
                <a:t>redirects output to </a:t>
              </a:r>
              <a:r>
                <a:rPr lang="en-US" sz="1700" dirty="0" smtClean="0">
                  <a:latin typeface="Courier" charset="0"/>
                  <a:ea typeface="Courier" charset="0"/>
                  <a:cs typeface="Courier" charset="0"/>
                </a:rPr>
                <a:t>fox_2.txt</a:t>
              </a:r>
              <a:r>
                <a:rPr lang="en-US" dirty="0" smtClean="0">
                  <a:latin typeface="Avenir Book"/>
                  <a:cs typeface="Avenir Book"/>
                </a:rPr>
                <a:t> and creates that file if it doesn’t exist.</a:t>
              </a:r>
            </a:p>
            <a:p>
              <a:r>
                <a:rPr lang="en-US" dirty="0" smtClean="0">
                  <a:latin typeface="Avenir Book"/>
                  <a:cs typeface="Avenir Book"/>
                </a:rPr>
                <a:t>(and overwrites it if it does! Be careful!)</a:t>
              </a:r>
              <a:endParaRPr lang="en-US" dirty="0"/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457200" y="4298801"/>
            <a:ext cx="8378765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dirty="0" smtClean="0">
                <a:latin typeface="Avenir Book"/>
                <a:cs typeface="Avenir Book"/>
              </a:rPr>
              <a:t>One can also use the option “</a:t>
            </a:r>
            <a:r>
              <a:rPr lang="en-US" sz="2000" dirty="0" smtClean="0">
                <a:latin typeface="Courier" charset="0"/>
                <a:ea typeface="Courier" charset="0"/>
                <a:cs typeface="Courier" charset="0"/>
              </a:rPr>
              <a:t>-</a:t>
            </a:r>
            <a:r>
              <a:rPr lang="en-US" sz="2000" dirty="0" err="1" smtClean="0">
                <a:latin typeface="Courier" charset="0"/>
                <a:ea typeface="Courier" charset="0"/>
                <a:cs typeface="Courier" charset="0"/>
              </a:rPr>
              <a:t>i</a:t>
            </a:r>
            <a:r>
              <a:rPr lang="en-US" sz="2400" dirty="0" smtClean="0">
                <a:latin typeface="Avenir Book"/>
                <a:cs typeface="Avenir Book"/>
              </a:rPr>
              <a:t>” to change the original file “in place”. This can be dangerous so vet your script carefully before doing this.</a:t>
            </a:r>
          </a:p>
        </p:txBody>
      </p:sp>
    </p:spTree>
    <p:extLst>
      <p:ext uri="{BB962C8B-B14F-4D97-AF65-F5344CB8AC3E}">
        <p14:creationId xmlns:p14="http://schemas.microsoft.com/office/powerpoint/2010/main" val="400768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57200" y="80304"/>
            <a:ext cx="830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Courier" charset="0"/>
                <a:ea typeface="Courier" charset="0"/>
                <a:cs typeface="Courier" charset="0"/>
              </a:rPr>
              <a:t>sed</a:t>
            </a:r>
            <a:r>
              <a:rPr lang="en-US" sz="3600" dirty="0" smtClean="0">
                <a:latin typeface="Avenir Book"/>
                <a:cs typeface="Avenir Book"/>
              </a:rPr>
              <a:t>: your new best friend.</a:t>
            </a:r>
            <a:endParaRPr lang="en-US" sz="3600" dirty="0">
              <a:latin typeface="Avenir Book"/>
              <a:cs typeface="Avenir Book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457200" y="741558"/>
            <a:ext cx="4800600" cy="2274"/>
          </a:xfrm>
          <a:prstGeom prst="line">
            <a:avLst/>
          </a:prstGeom>
          <a:ln w="25400" cmpd="sng"/>
          <a:effectLst>
            <a:outerShdw blurRad="40000" dist="20955" dir="5400000" rotWithShape="0">
              <a:srgbClr val="000000">
                <a:alpha val="30000"/>
              </a:srgbClr>
            </a:outerShdw>
          </a:effec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57200" y="799283"/>
            <a:ext cx="8378765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800" dirty="0" smtClean="0">
                <a:latin typeface="Avenir Book"/>
                <a:cs typeface="Avenir Book"/>
              </a:rPr>
              <a:t>Another important thing to know: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457200" y="1244451"/>
            <a:ext cx="8378765" cy="1231107"/>
            <a:chOff x="457200" y="2939901"/>
            <a:chExt cx="8378765" cy="1231107"/>
          </a:xfrm>
        </p:grpSpPr>
        <p:sp>
          <p:nvSpPr>
            <p:cNvPr id="14" name="TextBox 13"/>
            <p:cNvSpPr txBox="1"/>
            <p:nvPr/>
          </p:nvSpPr>
          <p:spPr>
            <a:xfrm>
              <a:off x="457200" y="2939901"/>
              <a:ext cx="8378765" cy="83099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en-US" sz="2400" dirty="0" smtClean="0">
                  <a:latin typeface="Avenir Book"/>
                  <a:cs typeface="Avenir Book"/>
                </a:rPr>
                <a:t>The command below will only change the first instance of “quick” in a line </a:t>
              </a:r>
              <a:r>
                <a:rPr lang="en-US" sz="2400" smtClean="0">
                  <a:latin typeface="Avenir Book"/>
                  <a:cs typeface="Avenir Book"/>
                </a:rPr>
                <a:t>to ”slow”</a:t>
              </a:r>
              <a:endParaRPr lang="en-US" sz="2400" dirty="0" smtClean="0">
                <a:latin typeface="Avenir Book"/>
                <a:cs typeface="Avenir Book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457200" y="3770898"/>
              <a:ext cx="6311900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en-US" sz="2000" dirty="0" err="1" smtClean="0">
                  <a:latin typeface="Courier" charset="0"/>
                  <a:ea typeface="Courier" charset="0"/>
                  <a:cs typeface="Courier" charset="0"/>
                </a:rPr>
                <a:t>sed</a:t>
              </a:r>
              <a:r>
                <a:rPr lang="en-US" sz="2000" dirty="0" smtClean="0">
                  <a:latin typeface="Courier" charset="0"/>
                  <a:ea typeface="Courier" charset="0"/>
                  <a:cs typeface="Courier" charset="0"/>
                </a:rPr>
                <a:t> ‘s/quick/slow/’ </a:t>
              </a:r>
              <a:r>
                <a:rPr lang="en-US" sz="2000" dirty="0" err="1" smtClean="0">
                  <a:latin typeface="Courier" charset="0"/>
                  <a:ea typeface="Courier" charset="0"/>
                  <a:cs typeface="Courier" charset="0"/>
                </a:rPr>
                <a:t>fox.txt</a:t>
              </a:r>
              <a:r>
                <a:rPr lang="en-US" sz="2000" dirty="0" smtClean="0">
                  <a:latin typeface="Courier" charset="0"/>
                  <a:ea typeface="Courier" charset="0"/>
                  <a:cs typeface="Courier" charset="0"/>
                </a:rPr>
                <a:t> &gt; fox_2.txt</a:t>
              </a:r>
              <a:endParaRPr lang="en-US" sz="2000" dirty="0" smtClean="0">
                <a:latin typeface="Avenir Book"/>
                <a:cs typeface="Avenir Book"/>
              </a:endParaRPr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457200" y="2475558"/>
            <a:ext cx="8378765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dirty="0" smtClean="0">
                <a:latin typeface="Avenir Book"/>
                <a:cs typeface="Avenir Book"/>
              </a:rPr>
              <a:t>Running that command on:</a:t>
            </a:r>
          </a:p>
          <a:p>
            <a:pPr>
              <a:defRPr/>
            </a:pPr>
            <a:r>
              <a:rPr lang="en-US" sz="2400" dirty="0" smtClean="0">
                <a:latin typeface="Avenir Book"/>
                <a:cs typeface="Avenir Book"/>
              </a:rPr>
              <a:t>The quick, quick brown fox jumped over the lazy dog</a:t>
            </a:r>
          </a:p>
          <a:p>
            <a:pPr>
              <a:defRPr/>
            </a:pPr>
            <a:endParaRPr lang="en-US" sz="2400" dirty="0" smtClean="0">
              <a:latin typeface="Avenir Book"/>
              <a:cs typeface="Avenir Book"/>
            </a:endParaRPr>
          </a:p>
          <a:p>
            <a:pPr>
              <a:defRPr/>
            </a:pPr>
            <a:r>
              <a:rPr lang="en-US" sz="2400" dirty="0" smtClean="0">
                <a:latin typeface="Avenir Book"/>
                <a:cs typeface="Avenir Book"/>
              </a:rPr>
              <a:t>gives:</a:t>
            </a:r>
          </a:p>
          <a:p>
            <a:pPr>
              <a:defRPr/>
            </a:pPr>
            <a:r>
              <a:rPr lang="en-US" sz="2400" dirty="0" smtClean="0">
                <a:latin typeface="Avenir Book"/>
                <a:cs typeface="Avenir Book"/>
              </a:rPr>
              <a:t>The slow, quick brown fox jumped over the lazy dog.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457200" y="4432151"/>
            <a:ext cx="8378765" cy="1231107"/>
            <a:chOff x="457200" y="4432151"/>
            <a:chExt cx="8378765" cy="1231107"/>
          </a:xfrm>
        </p:grpSpPr>
        <p:sp>
          <p:nvSpPr>
            <p:cNvPr id="18" name="TextBox 17"/>
            <p:cNvSpPr txBox="1"/>
            <p:nvPr/>
          </p:nvSpPr>
          <p:spPr>
            <a:xfrm>
              <a:off x="457200" y="4432151"/>
              <a:ext cx="8378765" cy="83099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en-US" sz="2400" dirty="0" smtClean="0">
                  <a:latin typeface="Avenir Book"/>
                  <a:cs typeface="Avenir Book"/>
                </a:rPr>
                <a:t>To fix this, add “g” at the end of your substitution command: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476250" y="5263148"/>
              <a:ext cx="6311900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en-US" sz="2000" dirty="0" err="1" smtClean="0">
                  <a:latin typeface="Courier" charset="0"/>
                  <a:ea typeface="Courier" charset="0"/>
                  <a:cs typeface="Courier" charset="0"/>
                </a:rPr>
                <a:t>sed</a:t>
              </a:r>
              <a:r>
                <a:rPr lang="en-US" sz="2000" dirty="0" smtClean="0">
                  <a:latin typeface="Courier" charset="0"/>
                  <a:ea typeface="Courier" charset="0"/>
                  <a:cs typeface="Courier" charset="0"/>
                </a:rPr>
                <a:t> ‘s/quick/slow/g’ </a:t>
              </a:r>
              <a:r>
                <a:rPr lang="en-US" sz="2000" dirty="0" err="1" smtClean="0">
                  <a:latin typeface="Courier" charset="0"/>
                  <a:ea typeface="Courier" charset="0"/>
                  <a:cs typeface="Courier" charset="0"/>
                </a:rPr>
                <a:t>fox.txt</a:t>
              </a:r>
              <a:r>
                <a:rPr lang="en-US" sz="2000" dirty="0" smtClean="0">
                  <a:latin typeface="Courier" charset="0"/>
                  <a:ea typeface="Courier" charset="0"/>
                  <a:cs typeface="Courier" charset="0"/>
                </a:rPr>
                <a:t> &gt; fox_2.txt</a:t>
              </a:r>
              <a:endParaRPr lang="en-US" sz="2000" dirty="0" smtClean="0">
                <a:latin typeface="Avenir Book"/>
                <a:cs typeface="Avenir Book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78754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57200" y="1735286"/>
            <a:ext cx="8378765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dirty="0" smtClean="0">
                <a:latin typeface="Avenir Book"/>
                <a:cs typeface="Avenir Book"/>
              </a:rPr>
              <a:t>Recall, our script generates a list of files named “file_1” through ”file_10”. We want to change the </a:t>
            </a:r>
            <a:r>
              <a:rPr lang="en-US" sz="2400" u="sng" dirty="0" smtClean="0">
                <a:latin typeface="Avenir Book"/>
                <a:cs typeface="Avenir Book"/>
              </a:rPr>
              <a:t>names</a:t>
            </a:r>
            <a:r>
              <a:rPr lang="en-US" sz="2400" dirty="0" smtClean="0">
                <a:latin typeface="Avenir Book"/>
                <a:cs typeface="Avenir Book"/>
              </a:rPr>
              <a:t> of these files to “data_1” etc. How do we do it?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57200" y="80304"/>
            <a:ext cx="830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Courier" charset="0"/>
                <a:ea typeface="Courier" charset="0"/>
                <a:cs typeface="Courier" charset="0"/>
              </a:rPr>
              <a:t>sed</a:t>
            </a:r>
            <a:r>
              <a:rPr lang="en-US" sz="3600" dirty="0" smtClean="0">
                <a:latin typeface="Avenir Book"/>
                <a:cs typeface="Avenir Book"/>
              </a:rPr>
              <a:t>: your new best friend.</a:t>
            </a:r>
            <a:endParaRPr lang="en-US" sz="3600" dirty="0">
              <a:latin typeface="Avenir Book"/>
              <a:cs typeface="Avenir Book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457200" y="741558"/>
            <a:ext cx="4800600" cy="2274"/>
          </a:xfrm>
          <a:prstGeom prst="line">
            <a:avLst/>
          </a:prstGeom>
          <a:ln w="25400" cmpd="sng"/>
          <a:effectLst>
            <a:outerShdw blurRad="40000" dist="20955" dir="5400000" rotWithShape="0">
              <a:srgbClr val="000000">
                <a:alpha val="30000"/>
              </a:srgbClr>
            </a:outerShdw>
          </a:effec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57200" y="799283"/>
            <a:ext cx="8378765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800" dirty="0" smtClean="0">
                <a:latin typeface="Avenir Book"/>
                <a:cs typeface="Avenir Book"/>
              </a:rPr>
              <a:t>Let’s go back to example 3 and use </a:t>
            </a:r>
            <a:r>
              <a:rPr lang="en-US" sz="2800" dirty="0" err="1" smtClean="0">
                <a:latin typeface="Courier" charset="0"/>
                <a:ea typeface="Courier" charset="0"/>
                <a:cs typeface="Courier" charset="0"/>
              </a:rPr>
              <a:t>sed</a:t>
            </a:r>
            <a:r>
              <a:rPr lang="en-US" sz="2800" dirty="0" smtClean="0">
                <a:latin typeface="Avenir Book"/>
                <a:cs typeface="Avenir Book"/>
              </a:rPr>
              <a:t> to change the names of the files we created: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57200" y="2935615"/>
            <a:ext cx="8378765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dirty="0" smtClean="0">
                <a:latin typeface="Avenir Book"/>
                <a:cs typeface="Avenir Book"/>
              </a:rPr>
              <a:t>Well, first, we don’t want to type out the names of the files if we don’t have to. Thankfully, we don’t have to.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457200" y="3878001"/>
            <a:ext cx="8378764" cy="769441"/>
            <a:chOff x="457200" y="3878001"/>
            <a:chExt cx="8378764" cy="769441"/>
          </a:xfrm>
        </p:grpSpPr>
        <p:sp>
          <p:nvSpPr>
            <p:cNvPr id="13" name="TextBox 12"/>
            <p:cNvSpPr txBox="1"/>
            <p:nvPr/>
          </p:nvSpPr>
          <p:spPr>
            <a:xfrm>
              <a:off x="457200" y="4062666"/>
              <a:ext cx="3257550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en-US" sz="2000" dirty="0" smtClean="0">
                  <a:latin typeface="Courier" charset="0"/>
                  <a:ea typeface="Courier" charset="0"/>
                  <a:cs typeface="Courier" charset="0"/>
                </a:rPr>
                <a:t>find . –name “file*”</a:t>
              </a:r>
              <a:endParaRPr lang="en-US" sz="2000" i="1" dirty="0" smtClean="0">
                <a:latin typeface="Courier" charset="0"/>
                <a:ea typeface="Courier" charset="0"/>
                <a:cs typeface="Courier" charset="0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714749" y="3878001"/>
              <a:ext cx="5121215" cy="76944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en-US" sz="2200" dirty="0" smtClean="0">
                  <a:latin typeface="Avenir Book"/>
                  <a:cs typeface="Avenir Book"/>
                </a:rPr>
                <a:t>Finds all files in the current directory that include “file” in their names.</a:t>
              </a:r>
              <a:endParaRPr lang="en-US" sz="2200" i="1" dirty="0" smtClean="0">
                <a:latin typeface="Avenir Book"/>
                <a:cs typeface="Avenir Book"/>
              </a:endParaRP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836448" y="4647441"/>
            <a:ext cx="958532" cy="865062"/>
            <a:chOff x="823748" y="2205827"/>
            <a:chExt cx="958532" cy="865062"/>
          </a:xfrm>
        </p:grpSpPr>
        <p:cxnSp>
          <p:nvCxnSpPr>
            <p:cNvPr id="20" name="Straight Arrow Connector 19"/>
            <p:cNvCxnSpPr/>
            <p:nvPr/>
          </p:nvCxnSpPr>
          <p:spPr>
            <a:xfrm flipV="1">
              <a:off x="1370359" y="2205827"/>
              <a:ext cx="0" cy="49530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0"/>
            <p:cNvSpPr/>
            <p:nvPr/>
          </p:nvSpPr>
          <p:spPr>
            <a:xfrm>
              <a:off x="823748" y="2701557"/>
              <a:ext cx="95853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err="1" smtClean="0">
                  <a:latin typeface="Avenir Book"/>
                  <a:cs typeface="Avenir Book"/>
                </a:rPr>
                <a:t>curr</a:t>
              </a:r>
              <a:r>
                <a:rPr lang="en-US" dirty="0" smtClean="0">
                  <a:latin typeface="Avenir Book"/>
                  <a:cs typeface="Avenir Book"/>
                </a:rPr>
                <a:t>. </a:t>
              </a:r>
              <a:r>
                <a:rPr lang="en-US" dirty="0" err="1" smtClean="0">
                  <a:latin typeface="Avenir Book"/>
                  <a:cs typeface="Avenir Book"/>
                </a:rPr>
                <a:t>dir</a:t>
              </a:r>
              <a:endParaRPr lang="en-US" dirty="0"/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1482446" y="4647441"/>
            <a:ext cx="1419924" cy="1752239"/>
            <a:chOff x="1469746" y="2205827"/>
            <a:chExt cx="1419924" cy="1752239"/>
          </a:xfrm>
        </p:grpSpPr>
        <p:cxnSp>
          <p:nvCxnSpPr>
            <p:cNvPr id="23" name="Straight Arrow Connector 22"/>
            <p:cNvCxnSpPr/>
            <p:nvPr/>
          </p:nvCxnSpPr>
          <p:spPr>
            <a:xfrm flipV="1">
              <a:off x="2081559" y="2205827"/>
              <a:ext cx="0" cy="828909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1469746" y="3034736"/>
              <a:ext cx="1419924" cy="9233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dirty="0" smtClean="0">
                  <a:latin typeface="Avenir Book"/>
                  <a:cs typeface="Avenir Book"/>
                </a:rPr>
                <a:t>name as opposed to e.g. “type”</a:t>
              </a:r>
              <a:endParaRPr lang="en-US" dirty="0"/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2769019" y="4647441"/>
            <a:ext cx="1123531" cy="1129423"/>
            <a:chOff x="2680119" y="2187966"/>
            <a:chExt cx="1123531" cy="1129423"/>
          </a:xfrm>
        </p:grpSpPr>
        <p:cxnSp>
          <p:nvCxnSpPr>
            <p:cNvPr id="26" name="Straight Arrow Connector 25"/>
            <p:cNvCxnSpPr/>
            <p:nvPr/>
          </p:nvCxnSpPr>
          <p:spPr>
            <a:xfrm flipV="1">
              <a:off x="3274513" y="2187966"/>
              <a:ext cx="0" cy="49530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Rectangle 26"/>
            <p:cNvSpPr/>
            <p:nvPr/>
          </p:nvSpPr>
          <p:spPr>
            <a:xfrm>
              <a:off x="2680119" y="2671058"/>
              <a:ext cx="1123531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mtClean="0">
                  <a:latin typeface="Avenir Book"/>
                  <a:cs typeface="Avenir Book"/>
                </a:rPr>
                <a:t>wildcard character </a:t>
              </a:r>
              <a:endParaRPr lang="en-US" dirty="0"/>
            </a:p>
          </p:txBody>
        </p:sp>
      </p:grpSp>
      <p:sp>
        <p:nvSpPr>
          <p:cNvPr id="28" name="TextBox 27"/>
          <p:cNvSpPr txBox="1"/>
          <p:nvPr/>
        </p:nvSpPr>
        <p:spPr>
          <a:xfrm>
            <a:off x="3876409" y="4668868"/>
            <a:ext cx="5121215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200" dirty="0" smtClean="0">
                <a:latin typeface="Avenir Book"/>
                <a:cs typeface="Avenir Book"/>
              </a:rPr>
              <a:t>More importantly, the output of this command can serve as the input for a for loop.</a:t>
            </a:r>
            <a:endParaRPr lang="en-US" sz="2200" i="1" dirty="0" smtClean="0">
              <a:latin typeface="Avenir Book"/>
              <a:cs typeface="Avenir Book"/>
            </a:endParaRPr>
          </a:p>
        </p:txBody>
      </p:sp>
    </p:spTree>
    <p:extLst>
      <p:ext uri="{BB962C8B-B14F-4D97-AF65-F5344CB8AC3E}">
        <p14:creationId xmlns:p14="http://schemas.microsoft.com/office/powerpoint/2010/main" val="1603573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28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1322503"/>
            <a:ext cx="837876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dirty="0" smtClean="0">
                <a:latin typeface="Avenir Book"/>
                <a:cs typeface="Avenir Book"/>
              </a:rPr>
              <a:t>Open a file named “</a:t>
            </a:r>
            <a:r>
              <a:rPr lang="en-US" sz="2000" dirty="0" smtClean="0">
                <a:latin typeface="Courier" charset="0"/>
                <a:ea typeface="Courier" charset="0"/>
                <a:cs typeface="Courier" charset="0"/>
              </a:rPr>
              <a:t>example_4.sh</a:t>
            </a:r>
            <a:r>
              <a:rPr lang="en-US" sz="2400" dirty="0" smtClean="0">
                <a:latin typeface="Avenir Book"/>
                <a:cs typeface="Avenir Book"/>
              </a:rPr>
              <a:t>”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" y="1846848"/>
            <a:ext cx="8305800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000" dirty="0" smtClean="0">
                <a:latin typeface="Courier" charset="0"/>
                <a:ea typeface="Courier" charset="0"/>
                <a:cs typeface="Courier" charset="0"/>
              </a:rPr>
              <a:t>for filename in `find . –name “file*”`</a:t>
            </a:r>
          </a:p>
          <a:p>
            <a:pPr>
              <a:defRPr/>
            </a:pPr>
            <a:r>
              <a:rPr lang="en-US" sz="2000" dirty="0" smtClean="0">
                <a:latin typeface="Courier" charset="0"/>
                <a:ea typeface="Courier" charset="0"/>
                <a:cs typeface="Courier" charset="0"/>
              </a:rPr>
              <a:t>do</a:t>
            </a:r>
          </a:p>
          <a:p>
            <a:pPr>
              <a:defRPr/>
            </a:pPr>
            <a:r>
              <a:rPr lang="en-US" sz="2000" dirty="0" smtClean="0">
                <a:latin typeface="Courier" charset="0"/>
                <a:ea typeface="Courier" charset="0"/>
                <a:cs typeface="Courier" charset="0"/>
              </a:rPr>
              <a:t>echo $filename | </a:t>
            </a:r>
            <a:r>
              <a:rPr lang="en-US" sz="2000" dirty="0" err="1" smtClean="0">
                <a:latin typeface="Courier" charset="0"/>
                <a:ea typeface="Courier" charset="0"/>
                <a:cs typeface="Courier" charset="0"/>
              </a:rPr>
              <a:t>sed</a:t>
            </a:r>
            <a:r>
              <a:rPr lang="en-US" sz="2000" dirty="0" smtClean="0">
                <a:latin typeface="Courier" charset="0"/>
                <a:ea typeface="Courier" charset="0"/>
                <a:cs typeface="Courier" charset="0"/>
              </a:rPr>
              <a:t> ‘s/file/data/’</a:t>
            </a:r>
          </a:p>
          <a:p>
            <a:pPr>
              <a:defRPr/>
            </a:pPr>
            <a:r>
              <a:rPr lang="en-US" sz="2000" dirty="0" smtClean="0">
                <a:latin typeface="Courier" charset="0"/>
                <a:ea typeface="Courier" charset="0"/>
                <a:cs typeface="Courier" charset="0"/>
              </a:rPr>
              <a:t>done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" y="80304"/>
            <a:ext cx="830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Courier" charset="0"/>
                <a:ea typeface="Courier" charset="0"/>
                <a:cs typeface="Courier" charset="0"/>
              </a:rPr>
              <a:t>sed</a:t>
            </a:r>
            <a:r>
              <a:rPr lang="en-US" sz="3600" dirty="0" smtClean="0">
                <a:latin typeface="Avenir Book"/>
                <a:cs typeface="Avenir Book"/>
              </a:rPr>
              <a:t>: your new best friend.</a:t>
            </a:r>
            <a:endParaRPr lang="en-US" sz="3600" dirty="0">
              <a:latin typeface="Avenir Book"/>
              <a:cs typeface="Avenir Book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457200" y="741558"/>
            <a:ext cx="4800600" cy="2274"/>
          </a:xfrm>
          <a:prstGeom prst="line">
            <a:avLst/>
          </a:prstGeom>
          <a:ln w="25400" cmpd="sng"/>
          <a:effectLst>
            <a:outerShdw blurRad="40000" dist="20955" dir="5400000" rotWithShape="0">
              <a:srgbClr val="000000">
                <a:alpha val="30000"/>
              </a:srgbClr>
            </a:outerShdw>
          </a:effec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457200" y="799283"/>
            <a:ext cx="8378765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800" dirty="0" smtClean="0">
                <a:latin typeface="Avenir Book"/>
                <a:cs typeface="Avenir Book"/>
              </a:rPr>
              <a:t>So, let’s change the names of these files: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2149193" y="2958341"/>
            <a:ext cx="1508405" cy="1198241"/>
            <a:chOff x="1390963" y="2142327"/>
            <a:chExt cx="813652" cy="1198241"/>
          </a:xfrm>
        </p:grpSpPr>
        <p:cxnSp>
          <p:nvCxnSpPr>
            <p:cNvPr id="11" name="Straight Arrow Connector 10"/>
            <p:cNvCxnSpPr/>
            <p:nvPr/>
          </p:nvCxnSpPr>
          <p:spPr>
            <a:xfrm flipV="1">
              <a:off x="1797790" y="2142327"/>
              <a:ext cx="0" cy="828909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11"/>
            <p:cNvSpPr/>
            <p:nvPr/>
          </p:nvSpPr>
          <p:spPr>
            <a:xfrm>
              <a:off x="1390963" y="2971236"/>
              <a:ext cx="813652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mtClean="0">
                  <a:latin typeface="Avenir Book"/>
                  <a:cs typeface="Avenir Book"/>
                </a:rPr>
                <a:t>What is this?</a:t>
              </a:r>
              <a:endParaRPr lang="en-US" dirty="0"/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457200" y="4201032"/>
            <a:ext cx="8378765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dirty="0" smtClean="0">
                <a:latin typeface="Avenir Book"/>
                <a:cs typeface="Avenir Book"/>
              </a:rPr>
              <a:t>This is the “pipe” symbol which passes the output of one command to another. It’s super useful for stringing things together.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57200" y="5373117"/>
            <a:ext cx="8378765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dirty="0" smtClean="0">
                <a:latin typeface="Avenir Book"/>
                <a:cs typeface="Avenir Book"/>
              </a:rPr>
              <a:t>So this script finds all files with ”file” in their names, ”prints” (</a:t>
            </a:r>
            <a:r>
              <a:rPr lang="en-US" sz="2400" dirty="0" err="1" smtClean="0">
                <a:latin typeface="Avenir Book"/>
                <a:cs typeface="Avenir Book"/>
              </a:rPr>
              <a:t>echos</a:t>
            </a:r>
            <a:r>
              <a:rPr lang="en-US" sz="2400" dirty="0" smtClean="0">
                <a:latin typeface="Avenir Book"/>
                <a:cs typeface="Avenir Book"/>
              </a:rPr>
              <a:t>) them and passes the output of that to the </a:t>
            </a:r>
            <a:r>
              <a:rPr lang="en-US" sz="2400" dirty="0" err="1" smtClean="0">
                <a:latin typeface="Avenir Book"/>
                <a:cs typeface="Avenir Book"/>
              </a:rPr>
              <a:t>sed</a:t>
            </a:r>
            <a:r>
              <a:rPr lang="en-US" sz="2400" dirty="0" smtClean="0">
                <a:latin typeface="Avenir Book"/>
                <a:cs typeface="Avenir Book"/>
              </a:rPr>
              <a:t> command. </a:t>
            </a:r>
          </a:p>
        </p:txBody>
      </p:sp>
    </p:spTree>
    <p:extLst>
      <p:ext uri="{BB962C8B-B14F-4D97-AF65-F5344CB8AC3E}">
        <p14:creationId xmlns:p14="http://schemas.microsoft.com/office/powerpoint/2010/main" val="2125838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1322503"/>
            <a:ext cx="837876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dirty="0" smtClean="0">
                <a:latin typeface="Avenir Book"/>
                <a:cs typeface="Avenir Book"/>
              </a:rPr>
              <a:t>Open a file named “</a:t>
            </a:r>
            <a:r>
              <a:rPr lang="en-US" sz="2000" dirty="0" smtClean="0">
                <a:latin typeface="Courier" charset="0"/>
                <a:ea typeface="Courier" charset="0"/>
                <a:cs typeface="Courier" charset="0"/>
              </a:rPr>
              <a:t>example_4.sh</a:t>
            </a:r>
            <a:r>
              <a:rPr lang="en-US" sz="2400" dirty="0" smtClean="0">
                <a:latin typeface="Avenir Book"/>
                <a:cs typeface="Avenir Book"/>
              </a:rPr>
              <a:t>”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" y="1846848"/>
            <a:ext cx="8305800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000" dirty="0" smtClean="0">
                <a:latin typeface="Courier" charset="0"/>
                <a:ea typeface="Courier" charset="0"/>
                <a:cs typeface="Courier" charset="0"/>
              </a:rPr>
              <a:t>for filename in `find . –name “file*”`</a:t>
            </a:r>
          </a:p>
          <a:p>
            <a:pPr>
              <a:defRPr/>
            </a:pPr>
            <a:r>
              <a:rPr lang="en-US" sz="2000" dirty="0" smtClean="0">
                <a:latin typeface="Courier" charset="0"/>
                <a:ea typeface="Courier" charset="0"/>
                <a:cs typeface="Courier" charset="0"/>
              </a:rPr>
              <a:t>do</a:t>
            </a:r>
          </a:p>
          <a:p>
            <a:pPr>
              <a:defRPr/>
            </a:pPr>
            <a:r>
              <a:rPr lang="en-US" sz="2000" dirty="0" smtClean="0">
                <a:latin typeface="Courier" charset="0"/>
                <a:ea typeface="Courier" charset="0"/>
                <a:cs typeface="Courier" charset="0"/>
              </a:rPr>
              <a:t>echo $filename | </a:t>
            </a:r>
            <a:r>
              <a:rPr lang="en-US" sz="2000" dirty="0" err="1" smtClean="0">
                <a:latin typeface="Courier" charset="0"/>
                <a:ea typeface="Courier" charset="0"/>
                <a:cs typeface="Courier" charset="0"/>
              </a:rPr>
              <a:t>sed</a:t>
            </a:r>
            <a:r>
              <a:rPr lang="en-US" sz="2000" dirty="0" smtClean="0">
                <a:latin typeface="Courier" charset="0"/>
                <a:ea typeface="Courier" charset="0"/>
                <a:cs typeface="Courier" charset="0"/>
              </a:rPr>
              <a:t> ‘s/file/data/’</a:t>
            </a:r>
          </a:p>
          <a:p>
            <a:pPr>
              <a:defRPr/>
            </a:pPr>
            <a:r>
              <a:rPr lang="en-US" sz="2000" dirty="0" smtClean="0">
                <a:latin typeface="Courier" charset="0"/>
                <a:ea typeface="Courier" charset="0"/>
                <a:cs typeface="Courier" charset="0"/>
              </a:rPr>
              <a:t>done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" y="80304"/>
            <a:ext cx="830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Courier" charset="0"/>
                <a:ea typeface="Courier" charset="0"/>
                <a:cs typeface="Courier" charset="0"/>
              </a:rPr>
              <a:t>sed</a:t>
            </a:r>
            <a:r>
              <a:rPr lang="en-US" sz="3600" dirty="0" smtClean="0">
                <a:latin typeface="Avenir Book"/>
                <a:cs typeface="Avenir Book"/>
              </a:rPr>
              <a:t>: your new best friend.</a:t>
            </a:r>
            <a:endParaRPr lang="en-US" sz="3600" dirty="0">
              <a:latin typeface="Avenir Book"/>
              <a:cs typeface="Avenir Book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457200" y="741558"/>
            <a:ext cx="4800600" cy="2274"/>
          </a:xfrm>
          <a:prstGeom prst="line">
            <a:avLst/>
          </a:prstGeom>
          <a:ln w="25400" cmpd="sng"/>
          <a:effectLst>
            <a:outerShdw blurRad="40000" dist="20955" dir="5400000" rotWithShape="0">
              <a:srgbClr val="000000">
                <a:alpha val="30000"/>
              </a:srgbClr>
            </a:outerShdw>
          </a:effec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457200" y="799283"/>
            <a:ext cx="8378765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800" dirty="0" smtClean="0">
                <a:latin typeface="Avenir Book"/>
                <a:cs typeface="Avenir Book"/>
              </a:rPr>
              <a:t>So, let’s change the names of these files: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57200" y="3232967"/>
            <a:ext cx="837876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dirty="0" smtClean="0">
                <a:latin typeface="Avenir Book"/>
                <a:cs typeface="Avenir Book"/>
              </a:rPr>
              <a:t>We can use the pipe to solve our problem from before: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57200" y="3694632"/>
            <a:ext cx="8378765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dirty="0" smtClean="0">
                <a:latin typeface="Avenir Book"/>
                <a:cs typeface="Avenir Book"/>
              </a:rPr>
              <a:t>How do we change “The quick brown fox jumped over the lazy dog” to “The slow blue fox jumped over the lazy dog”?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57200" y="4587184"/>
            <a:ext cx="779145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000" dirty="0" err="1" smtClean="0">
                <a:latin typeface="Courier" charset="0"/>
                <a:ea typeface="Courier" charset="0"/>
                <a:cs typeface="Courier" charset="0"/>
              </a:rPr>
              <a:t>sed</a:t>
            </a:r>
            <a:r>
              <a:rPr lang="en-US" sz="2000" dirty="0" smtClean="0">
                <a:latin typeface="Courier" charset="0"/>
                <a:ea typeface="Courier" charset="0"/>
                <a:cs typeface="Courier" charset="0"/>
              </a:rPr>
              <a:t> ‘s/quick/slow/’ </a:t>
            </a:r>
            <a:r>
              <a:rPr lang="en-US" sz="2000" dirty="0" err="1" smtClean="0">
                <a:latin typeface="Courier" charset="0"/>
                <a:ea typeface="Courier" charset="0"/>
                <a:cs typeface="Courier" charset="0"/>
              </a:rPr>
              <a:t>fox.txt</a:t>
            </a:r>
            <a:r>
              <a:rPr lang="en-US" sz="2000" dirty="0" smtClean="0">
                <a:latin typeface="Courier" charset="0"/>
                <a:ea typeface="Courier" charset="0"/>
                <a:cs typeface="Courier" charset="0"/>
              </a:rPr>
              <a:t> | </a:t>
            </a:r>
            <a:r>
              <a:rPr lang="en-US" sz="2000" dirty="0" err="1" smtClean="0">
                <a:latin typeface="Courier" charset="0"/>
                <a:ea typeface="Courier" charset="0"/>
                <a:cs typeface="Courier" charset="0"/>
              </a:rPr>
              <a:t>sed</a:t>
            </a:r>
            <a:r>
              <a:rPr lang="en-US" sz="2000" dirty="0" smtClean="0">
                <a:latin typeface="Courier" charset="0"/>
                <a:ea typeface="Courier" charset="0"/>
                <a:cs typeface="Courier" charset="0"/>
              </a:rPr>
              <a:t> ‘s/brown/blue/’</a:t>
            </a:r>
            <a:endParaRPr lang="en-US" sz="2000" dirty="0" smtClean="0">
              <a:latin typeface="Avenir Book"/>
              <a:cs typeface="Avenir Book"/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5321301" y="5048850"/>
            <a:ext cx="3771898" cy="1383938"/>
            <a:chOff x="416627" y="2142328"/>
            <a:chExt cx="2034608" cy="1383938"/>
          </a:xfrm>
        </p:grpSpPr>
        <p:cxnSp>
          <p:nvCxnSpPr>
            <p:cNvPr id="17" name="Straight Arrow Connector 16"/>
            <p:cNvCxnSpPr/>
            <p:nvPr/>
          </p:nvCxnSpPr>
          <p:spPr>
            <a:xfrm flipV="1">
              <a:off x="1797790" y="2142328"/>
              <a:ext cx="0" cy="45660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Rectangle 17"/>
            <p:cNvSpPr/>
            <p:nvPr/>
          </p:nvSpPr>
          <p:spPr>
            <a:xfrm>
              <a:off x="416627" y="2602936"/>
              <a:ext cx="2034608" cy="9233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dirty="0" smtClean="0">
                  <a:latin typeface="Avenir Book"/>
                  <a:cs typeface="Avenir Book"/>
                </a:rPr>
                <a:t>Note: No need to give it </a:t>
              </a:r>
              <a:r>
                <a:rPr lang="en-US" dirty="0" err="1" smtClean="0">
                  <a:latin typeface="Avenir Book"/>
                  <a:cs typeface="Avenir Book"/>
                </a:rPr>
                <a:t>fox.txt</a:t>
              </a:r>
              <a:r>
                <a:rPr lang="en-US" dirty="0" smtClean="0">
                  <a:latin typeface="Avenir Book"/>
                  <a:cs typeface="Avenir Book"/>
                </a:rPr>
                <a:t> as an argument. It gets the input from the original command.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754200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1322503"/>
            <a:ext cx="837876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dirty="0" smtClean="0">
                <a:latin typeface="Avenir Book"/>
                <a:cs typeface="Avenir Book"/>
              </a:rPr>
              <a:t>Open a file named “</a:t>
            </a:r>
            <a:r>
              <a:rPr lang="en-US" sz="2000" dirty="0" smtClean="0">
                <a:latin typeface="Courier" charset="0"/>
                <a:ea typeface="Courier" charset="0"/>
                <a:cs typeface="Courier" charset="0"/>
              </a:rPr>
              <a:t>example_4.sh</a:t>
            </a:r>
            <a:r>
              <a:rPr lang="en-US" sz="2400" dirty="0" smtClean="0">
                <a:latin typeface="Avenir Book"/>
                <a:cs typeface="Avenir Book"/>
              </a:rPr>
              <a:t>”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" y="1846848"/>
            <a:ext cx="8305800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000" dirty="0" smtClean="0">
                <a:latin typeface="Courier" charset="0"/>
                <a:ea typeface="Courier" charset="0"/>
                <a:cs typeface="Courier" charset="0"/>
              </a:rPr>
              <a:t>for filename in `find . –name “file*”`</a:t>
            </a:r>
          </a:p>
          <a:p>
            <a:pPr>
              <a:defRPr/>
            </a:pPr>
            <a:r>
              <a:rPr lang="en-US" sz="2000" dirty="0" smtClean="0">
                <a:latin typeface="Courier" charset="0"/>
                <a:ea typeface="Courier" charset="0"/>
                <a:cs typeface="Courier" charset="0"/>
              </a:rPr>
              <a:t>do</a:t>
            </a:r>
          </a:p>
          <a:p>
            <a:pPr>
              <a:defRPr/>
            </a:pPr>
            <a:r>
              <a:rPr lang="en-US" sz="2000" dirty="0" smtClean="0">
                <a:latin typeface="Courier" charset="0"/>
                <a:ea typeface="Courier" charset="0"/>
                <a:cs typeface="Courier" charset="0"/>
              </a:rPr>
              <a:t>echo $filename | </a:t>
            </a:r>
            <a:r>
              <a:rPr lang="en-US" sz="2000" dirty="0" err="1" smtClean="0">
                <a:latin typeface="Courier" charset="0"/>
                <a:ea typeface="Courier" charset="0"/>
                <a:cs typeface="Courier" charset="0"/>
              </a:rPr>
              <a:t>sed</a:t>
            </a:r>
            <a:r>
              <a:rPr lang="en-US" sz="2000" dirty="0" smtClean="0">
                <a:latin typeface="Courier" charset="0"/>
                <a:ea typeface="Courier" charset="0"/>
                <a:cs typeface="Courier" charset="0"/>
              </a:rPr>
              <a:t> ‘s/file/data/’</a:t>
            </a:r>
          </a:p>
          <a:p>
            <a:pPr>
              <a:defRPr/>
            </a:pPr>
            <a:r>
              <a:rPr lang="en-US" sz="2000" dirty="0" smtClean="0">
                <a:latin typeface="Courier" charset="0"/>
                <a:ea typeface="Courier" charset="0"/>
                <a:cs typeface="Courier" charset="0"/>
              </a:rPr>
              <a:t>done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" y="80304"/>
            <a:ext cx="830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Courier" charset="0"/>
                <a:ea typeface="Courier" charset="0"/>
                <a:cs typeface="Courier" charset="0"/>
              </a:rPr>
              <a:t>sed</a:t>
            </a:r>
            <a:r>
              <a:rPr lang="en-US" sz="3600" dirty="0" smtClean="0">
                <a:latin typeface="Avenir Book"/>
                <a:cs typeface="Avenir Book"/>
              </a:rPr>
              <a:t>: your new best friend.</a:t>
            </a:r>
            <a:endParaRPr lang="en-US" sz="3600" dirty="0">
              <a:latin typeface="Avenir Book"/>
              <a:cs typeface="Avenir Book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457200" y="741558"/>
            <a:ext cx="4800600" cy="2274"/>
          </a:xfrm>
          <a:prstGeom prst="line">
            <a:avLst/>
          </a:prstGeom>
          <a:ln w="25400" cmpd="sng"/>
          <a:effectLst>
            <a:outerShdw blurRad="40000" dist="20955" dir="5400000" rotWithShape="0">
              <a:srgbClr val="000000">
                <a:alpha val="30000"/>
              </a:srgbClr>
            </a:outerShdw>
          </a:effec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457200" y="799283"/>
            <a:ext cx="8378765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800" dirty="0" smtClean="0">
                <a:latin typeface="Avenir Book"/>
                <a:cs typeface="Avenir Book"/>
              </a:rPr>
              <a:t>So, let’s change the names of these files: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57200" y="3232967"/>
            <a:ext cx="837876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dirty="0" smtClean="0">
                <a:latin typeface="Avenir Book"/>
                <a:cs typeface="Avenir Book"/>
              </a:rPr>
              <a:t>So when we run this, what happens?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57199" y="3690167"/>
            <a:ext cx="837876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dirty="0" smtClean="0">
                <a:latin typeface="Avenir Book"/>
                <a:cs typeface="Avenir Book"/>
              </a:rPr>
              <a:t>The script </a:t>
            </a:r>
            <a:r>
              <a:rPr lang="en-US" sz="2400" smtClean="0">
                <a:latin typeface="Avenir Book"/>
                <a:cs typeface="Avenir Book"/>
              </a:rPr>
              <a:t>simply outputs the </a:t>
            </a:r>
            <a:r>
              <a:rPr lang="en-US" sz="2400" dirty="0" smtClean="0">
                <a:latin typeface="Avenir Book"/>
                <a:cs typeface="Avenir Book"/>
              </a:rPr>
              <a:t>new names to the terminal.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57198" y="4244221"/>
            <a:ext cx="8378765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dirty="0" smtClean="0">
                <a:latin typeface="Avenir Book"/>
                <a:cs typeface="Avenir Book"/>
              </a:rPr>
              <a:t>Now run: </a:t>
            </a:r>
            <a:r>
              <a:rPr lang="en-US" sz="2000" dirty="0" smtClean="0">
                <a:latin typeface="Courier" charset="0"/>
                <a:ea typeface="Courier" charset="0"/>
                <a:cs typeface="Courier" charset="0"/>
              </a:rPr>
              <a:t>ls ./</a:t>
            </a:r>
            <a:r>
              <a:rPr lang="en-US" sz="2000" dirty="0">
                <a:latin typeface="Avenir Book"/>
                <a:cs typeface="Avenir Book"/>
              </a:rPr>
              <a:t> </a:t>
            </a:r>
            <a:endParaRPr lang="en-US" sz="2000" dirty="0" smtClean="0">
              <a:latin typeface="Avenir Book"/>
              <a:cs typeface="Avenir Book"/>
            </a:endParaRPr>
          </a:p>
          <a:p>
            <a:pPr>
              <a:defRPr/>
            </a:pPr>
            <a:r>
              <a:rPr lang="en-US" sz="2400" dirty="0" smtClean="0">
                <a:latin typeface="Avenir Book"/>
                <a:cs typeface="Avenir Book"/>
              </a:rPr>
              <a:t>Note: the file names haven’t been changed.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57198" y="5073581"/>
            <a:ext cx="830580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dirty="0">
                <a:latin typeface="Avenir Book"/>
                <a:ea typeface="Courier" charset="0"/>
                <a:cs typeface="Avenir Book"/>
              </a:rPr>
              <a:t>To change them, we’ll likely use the “</a:t>
            </a:r>
            <a:r>
              <a:rPr lang="en-US" sz="2400" dirty="0" smtClean="0">
                <a:latin typeface="Courier" charset="0"/>
                <a:ea typeface="Courier" charset="0"/>
                <a:cs typeface="Courier" charset="0"/>
              </a:rPr>
              <a:t>mv</a:t>
            </a:r>
            <a:r>
              <a:rPr lang="en-US" sz="2400" dirty="0" smtClean="0">
                <a:latin typeface="Avenir Book"/>
                <a:ea typeface="Courier" charset="0"/>
                <a:cs typeface="Avenir Book"/>
              </a:rPr>
              <a:t>” command. But how?</a:t>
            </a:r>
            <a:endParaRPr lang="en-US" sz="2400" dirty="0">
              <a:latin typeface="Avenir Book"/>
              <a:ea typeface="Courier" charset="0"/>
              <a:cs typeface="Avenir Book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57198" y="5904578"/>
            <a:ext cx="830580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dirty="0" smtClean="0">
                <a:latin typeface="Avenir Book"/>
                <a:ea typeface="Courier" charset="0"/>
                <a:cs typeface="Avenir Book"/>
              </a:rPr>
              <a:t>We’ll have to store the new name on the fly. We know how to do this, though.</a:t>
            </a:r>
            <a:endParaRPr lang="en-US" sz="2400" dirty="0">
              <a:latin typeface="Avenir Book"/>
              <a:ea typeface="Courier" charset="0"/>
              <a:cs typeface="Avenir Book"/>
            </a:endParaRPr>
          </a:p>
        </p:txBody>
      </p:sp>
    </p:spTree>
    <p:extLst>
      <p:ext uri="{BB962C8B-B14F-4D97-AF65-F5344CB8AC3E}">
        <p14:creationId xmlns:p14="http://schemas.microsoft.com/office/powerpoint/2010/main" val="1970238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457200" y="1281698"/>
            <a:ext cx="8305800" cy="1631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000" dirty="0" smtClean="0">
                <a:latin typeface="Courier" charset="0"/>
                <a:ea typeface="Courier" charset="0"/>
                <a:cs typeface="Courier" charset="0"/>
              </a:rPr>
              <a:t>for filename in `find . –name “file*”`</a:t>
            </a:r>
          </a:p>
          <a:p>
            <a:pPr>
              <a:defRPr/>
            </a:pPr>
            <a:r>
              <a:rPr lang="en-US" sz="2000" dirty="0" smtClean="0">
                <a:latin typeface="Courier" charset="0"/>
                <a:ea typeface="Courier" charset="0"/>
                <a:cs typeface="Courier" charset="0"/>
              </a:rPr>
              <a:t>do</a:t>
            </a:r>
          </a:p>
          <a:p>
            <a:pPr>
              <a:defRPr/>
            </a:pPr>
            <a:r>
              <a:rPr lang="en-US" sz="2000" dirty="0" err="1" smtClean="0">
                <a:latin typeface="Courier" charset="0"/>
                <a:ea typeface="Courier" charset="0"/>
                <a:cs typeface="Courier" charset="0"/>
              </a:rPr>
              <a:t>newname</a:t>
            </a:r>
            <a:r>
              <a:rPr lang="en-US" sz="2000" dirty="0" smtClean="0">
                <a:latin typeface="Courier" charset="0"/>
                <a:ea typeface="Courier" charset="0"/>
                <a:cs typeface="Courier" charset="0"/>
              </a:rPr>
              <a:t>=`echo $filename | </a:t>
            </a:r>
            <a:r>
              <a:rPr lang="en-US" sz="2000" dirty="0" err="1" smtClean="0">
                <a:latin typeface="Courier" charset="0"/>
                <a:ea typeface="Courier" charset="0"/>
                <a:cs typeface="Courier" charset="0"/>
              </a:rPr>
              <a:t>sed</a:t>
            </a:r>
            <a:r>
              <a:rPr lang="en-US" sz="2000" dirty="0" smtClean="0">
                <a:latin typeface="Courier" charset="0"/>
                <a:ea typeface="Courier" charset="0"/>
                <a:cs typeface="Courier" charset="0"/>
              </a:rPr>
              <a:t> ‘s/file/data/’`</a:t>
            </a:r>
          </a:p>
          <a:p>
            <a:pPr>
              <a:defRPr/>
            </a:pPr>
            <a:r>
              <a:rPr lang="en-US" sz="2000" dirty="0" smtClean="0">
                <a:latin typeface="Courier" charset="0"/>
                <a:ea typeface="Courier" charset="0"/>
                <a:cs typeface="Courier" charset="0"/>
              </a:rPr>
              <a:t>mv $filename $</a:t>
            </a:r>
            <a:r>
              <a:rPr lang="en-US" sz="2000" dirty="0" err="1" smtClean="0">
                <a:latin typeface="Courier" charset="0"/>
                <a:ea typeface="Courier" charset="0"/>
                <a:cs typeface="Courier" charset="0"/>
              </a:rPr>
              <a:t>newname</a:t>
            </a:r>
            <a:endParaRPr lang="en-US" sz="2000" dirty="0" smtClean="0">
              <a:latin typeface="Courier" charset="0"/>
              <a:ea typeface="Courier" charset="0"/>
              <a:cs typeface="Courier" charset="0"/>
            </a:endParaRPr>
          </a:p>
          <a:p>
            <a:pPr>
              <a:defRPr/>
            </a:pPr>
            <a:r>
              <a:rPr lang="en-US" sz="2000" dirty="0" smtClean="0">
                <a:latin typeface="Courier" charset="0"/>
                <a:ea typeface="Courier" charset="0"/>
                <a:cs typeface="Courier" charset="0"/>
              </a:rPr>
              <a:t>done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57200" y="80304"/>
            <a:ext cx="830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Courier" charset="0"/>
                <a:ea typeface="Courier" charset="0"/>
                <a:cs typeface="Courier" charset="0"/>
              </a:rPr>
              <a:t>sed</a:t>
            </a:r>
            <a:r>
              <a:rPr lang="en-US" sz="3600" dirty="0" smtClean="0">
                <a:latin typeface="Avenir Book"/>
                <a:cs typeface="Avenir Book"/>
              </a:rPr>
              <a:t>: your new best friend.</a:t>
            </a:r>
            <a:endParaRPr lang="en-US" sz="3600" dirty="0">
              <a:latin typeface="Avenir Book"/>
              <a:cs typeface="Avenir Book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457200" y="741558"/>
            <a:ext cx="4800600" cy="2274"/>
          </a:xfrm>
          <a:prstGeom prst="line">
            <a:avLst/>
          </a:prstGeom>
          <a:ln w="25400" cmpd="sng"/>
          <a:effectLst>
            <a:outerShdw blurRad="40000" dist="20955" dir="5400000" rotWithShape="0">
              <a:srgbClr val="000000">
                <a:alpha val="30000"/>
              </a:srgbClr>
            </a:outerShdw>
          </a:effec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57200" y="799283"/>
            <a:ext cx="8378765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800" dirty="0" smtClean="0">
                <a:latin typeface="Avenir Book"/>
                <a:cs typeface="Avenir Book"/>
              </a:rPr>
              <a:t>Let’s change the contents of </a:t>
            </a:r>
            <a:r>
              <a:rPr lang="en-US" sz="2400" dirty="0" smtClean="0">
                <a:latin typeface="Courier" charset="0"/>
                <a:ea typeface="Courier" charset="0"/>
                <a:cs typeface="Courier" charset="0"/>
              </a:rPr>
              <a:t>example_4.sh</a:t>
            </a:r>
            <a:r>
              <a:rPr lang="en-US" sz="2800" dirty="0" smtClean="0">
                <a:latin typeface="Avenir Book"/>
                <a:cs typeface="Avenir Book"/>
              </a:rPr>
              <a:t>: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57200" y="2912914"/>
            <a:ext cx="837876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dirty="0" smtClean="0">
                <a:latin typeface="Avenir Book"/>
                <a:cs typeface="Avenir Book"/>
              </a:rPr>
              <a:t>What have we done here?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57200" y="3374579"/>
            <a:ext cx="8378765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dirty="0" smtClean="0">
                <a:latin typeface="Avenir Book"/>
                <a:cs typeface="Avenir Book"/>
              </a:rPr>
              <a:t>We create a new variable, “</a:t>
            </a:r>
            <a:r>
              <a:rPr lang="en-US" sz="2000" dirty="0" smtClean="0">
                <a:latin typeface="Courier" charset="0"/>
                <a:ea typeface="Courier" charset="0"/>
                <a:cs typeface="Courier" charset="0"/>
              </a:rPr>
              <a:t>$</a:t>
            </a:r>
            <a:r>
              <a:rPr lang="en-US" sz="2000" dirty="0" err="1" smtClean="0">
                <a:latin typeface="Courier" charset="0"/>
                <a:ea typeface="Courier" charset="0"/>
                <a:cs typeface="Courier" charset="0"/>
              </a:rPr>
              <a:t>newname</a:t>
            </a:r>
            <a:r>
              <a:rPr lang="en-US" sz="2400" dirty="0" smtClean="0">
                <a:latin typeface="Avenir Book"/>
                <a:cs typeface="Avenir Book"/>
              </a:rPr>
              <a:t>” that has as its value the output of the </a:t>
            </a:r>
            <a:r>
              <a:rPr lang="en-US" sz="2400" dirty="0" err="1" smtClean="0">
                <a:latin typeface="Avenir Book"/>
                <a:cs typeface="Avenir Book"/>
              </a:rPr>
              <a:t>sed</a:t>
            </a:r>
            <a:r>
              <a:rPr lang="en-US" sz="2400" dirty="0" smtClean="0">
                <a:latin typeface="Avenir Book"/>
                <a:cs typeface="Avenir Book"/>
              </a:rPr>
              <a:t> command.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57200" y="4178443"/>
            <a:ext cx="8378765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dirty="0" smtClean="0">
                <a:latin typeface="Avenir Book"/>
                <a:cs typeface="Avenir Book"/>
              </a:rPr>
              <a:t>We can then move the value of the variable </a:t>
            </a:r>
            <a:r>
              <a:rPr lang="en-US" sz="2400" dirty="0" smtClean="0">
                <a:latin typeface="Courier" charset="0"/>
                <a:ea typeface="Courier" charset="0"/>
                <a:cs typeface="Courier" charset="0"/>
              </a:rPr>
              <a:t>$filename</a:t>
            </a:r>
            <a:r>
              <a:rPr lang="en-US" sz="2400" dirty="0" smtClean="0">
                <a:latin typeface="Avenir Book"/>
                <a:cs typeface="Avenir Book"/>
              </a:rPr>
              <a:t> to the value of the variable </a:t>
            </a:r>
            <a:r>
              <a:rPr lang="en-US" sz="2400" dirty="0" smtClean="0">
                <a:latin typeface="Courier" charset="0"/>
                <a:ea typeface="Courier" charset="0"/>
                <a:cs typeface="Courier" charset="0"/>
              </a:rPr>
              <a:t>$</a:t>
            </a:r>
            <a:r>
              <a:rPr lang="en-US" sz="2400" dirty="0" err="1" smtClean="0">
                <a:latin typeface="Courier" charset="0"/>
                <a:ea typeface="Courier" charset="0"/>
                <a:cs typeface="Courier" charset="0"/>
              </a:rPr>
              <a:t>newname</a:t>
            </a:r>
            <a:r>
              <a:rPr lang="en-US" sz="2400" dirty="0" smtClean="0">
                <a:latin typeface="Avenir Book"/>
                <a:cs typeface="Avenir Book"/>
              </a:rPr>
              <a:t>. 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57200" y="4964990"/>
            <a:ext cx="8378765" cy="12618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dirty="0" smtClean="0">
                <a:latin typeface="Avenir Book"/>
                <a:cs typeface="Avenir Book"/>
              </a:rPr>
              <a:t>Note also the utility of the loop. The value of the </a:t>
            </a:r>
            <a:r>
              <a:rPr lang="en-US" sz="2400" dirty="0" smtClean="0">
                <a:latin typeface="Courier" charset="0"/>
                <a:ea typeface="Courier" charset="0"/>
                <a:cs typeface="Courier" charset="0"/>
              </a:rPr>
              <a:t>$</a:t>
            </a:r>
            <a:r>
              <a:rPr lang="en-US" sz="2400" dirty="0" err="1" smtClean="0">
                <a:latin typeface="Courier" charset="0"/>
                <a:ea typeface="Courier" charset="0"/>
                <a:cs typeface="Courier" charset="0"/>
              </a:rPr>
              <a:t>newname</a:t>
            </a:r>
            <a:r>
              <a:rPr lang="en-US" sz="2800" dirty="0" smtClean="0">
                <a:latin typeface="Avenir Book"/>
                <a:cs typeface="Avenir Book"/>
              </a:rPr>
              <a:t> </a:t>
            </a:r>
            <a:r>
              <a:rPr lang="en-US" sz="2400" dirty="0" smtClean="0">
                <a:latin typeface="Avenir Book"/>
                <a:cs typeface="Avenir Book"/>
              </a:rPr>
              <a:t>variable is maintained only until you iterate again at which time it’s replaced with a new value.</a:t>
            </a:r>
          </a:p>
        </p:txBody>
      </p:sp>
    </p:spTree>
    <p:extLst>
      <p:ext uri="{BB962C8B-B14F-4D97-AF65-F5344CB8AC3E}">
        <p14:creationId xmlns:p14="http://schemas.microsoft.com/office/powerpoint/2010/main" val="416465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457200" y="1281698"/>
            <a:ext cx="8305800" cy="1631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000" dirty="0" smtClean="0">
                <a:latin typeface="Courier" charset="0"/>
                <a:ea typeface="Courier" charset="0"/>
                <a:cs typeface="Courier" charset="0"/>
              </a:rPr>
              <a:t>for filename in `find . –name “file*”`</a:t>
            </a:r>
          </a:p>
          <a:p>
            <a:pPr>
              <a:defRPr/>
            </a:pPr>
            <a:r>
              <a:rPr lang="en-US" sz="2000" dirty="0" smtClean="0">
                <a:latin typeface="Courier" charset="0"/>
                <a:ea typeface="Courier" charset="0"/>
                <a:cs typeface="Courier" charset="0"/>
              </a:rPr>
              <a:t>do</a:t>
            </a:r>
          </a:p>
          <a:p>
            <a:pPr>
              <a:defRPr/>
            </a:pPr>
            <a:r>
              <a:rPr lang="en-US" sz="2000" dirty="0" err="1" smtClean="0">
                <a:latin typeface="Courier" charset="0"/>
                <a:ea typeface="Courier" charset="0"/>
                <a:cs typeface="Courier" charset="0"/>
              </a:rPr>
              <a:t>newname</a:t>
            </a:r>
            <a:r>
              <a:rPr lang="en-US" sz="2000" dirty="0" smtClean="0">
                <a:latin typeface="Courier" charset="0"/>
                <a:ea typeface="Courier" charset="0"/>
                <a:cs typeface="Courier" charset="0"/>
              </a:rPr>
              <a:t>=`echo $filename | </a:t>
            </a:r>
            <a:r>
              <a:rPr lang="en-US" sz="2000" dirty="0" err="1" smtClean="0">
                <a:latin typeface="Courier" charset="0"/>
                <a:ea typeface="Courier" charset="0"/>
                <a:cs typeface="Courier" charset="0"/>
              </a:rPr>
              <a:t>sed</a:t>
            </a:r>
            <a:r>
              <a:rPr lang="en-US" sz="2000" dirty="0" smtClean="0">
                <a:latin typeface="Courier" charset="0"/>
                <a:ea typeface="Courier" charset="0"/>
                <a:cs typeface="Courier" charset="0"/>
              </a:rPr>
              <a:t> ‘s/file/data/’`</a:t>
            </a:r>
          </a:p>
          <a:p>
            <a:pPr>
              <a:defRPr/>
            </a:pPr>
            <a:r>
              <a:rPr lang="en-US" sz="2000" dirty="0" smtClean="0">
                <a:latin typeface="Courier" charset="0"/>
                <a:ea typeface="Courier" charset="0"/>
                <a:cs typeface="Courier" charset="0"/>
              </a:rPr>
              <a:t>mv $filename $</a:t>
            </a:r>
            <a:r>
              <a:rPr lang="en-US" sz="2000" dirty="0" err="1" smtClean="0">
                <a:latin typeface="Courier" charset="0"/>
                <a:ea typeface="Courier" charset="0"/>
                <a:cs typeface="Courier" charset="0"/>
              </a:rPr>
              <a:t>newname</a:t>
            </a:r>
            <a:endParaRPr lang="en-US" sz="2000" dirty="0" smtClean="0">
              <a:latin typeface="Courier" charset="0"/>
              <a:ea typeface="Courier" charset="0"/>
              <a:cs typeface="Courier" charset="0"/>
            </a:endParaRPr>
          </a:p>
          <a:p>
            <a:pPr>
              <a:defRPr/>
            </a:pPr>
            <a:r>
              <a:rPr lang="en-US" sz="2000" dirty="0" smtClean="0">
                <a:latin typeface="Courier" charset="0"/>
                <a:ea typeface="Courier" charset="0"/>
                <a:cs typeface="Courier" charset="0"/>
              </a:rPr>
              <a:t>done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57200" y="80304"/>
            <a:ext cx="830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Courier" charset="0"/>
                <a:ea typeface="Courier" charset="0"/>
                <a:cs typeface="Courier" charset="0"/>
              </a:rPr>
              <a:t>sed</a:t>
            </a:r>
            <a:r>
              <a:rPr lang="en-US" sz="3600" dirty="0" smtClean="0">
                <a:latin typeface="Avenir Book"/>
                <a:cs typeface="Avenir Book"/>
              </a:rPr>
              <a:t>: your new best friend.</a:t>
            </a:r>
            <a:endParaRPr lang="en-US" sz="3600" dirty="0">
              <a:latin typeface="Avenir Book"/>
              <a:cs typeface="Avenir Book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457200" y="741558"/>
            <a:ext cx="4800600" cy="2274"/>
          </a:xfrm>
          <a:prstGeom prst="line">
            <a:avLst/>
          </a:prstGeom>
          <a:ln w="25400" cmpd="sng"/>
          <a:effectLst>
            <a:outerShdw blurRad="40000" dist="20955" dir="5400000" rotWithShape="0">
              <a:srgbClr val="000000">
                <a:alpha val="30000"/>
              </a:srgbClr>
            </a:outerShdw>
          </a:effec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57200" y="799283"/>
            <a:ext cx="8378765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800" dirty="0" smtClean="0">
                <a:latin typeface="Avenir Book"/>
                <a:cs typeface="Avenir Book"/>
              </a:rPr>
              <a:t>A big caveat!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57200" y="2912914"/>
            <a:ext cx="8378765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dirty="0" smtClean="0">
                <a:latin typeface="Avenir Book"/>
                <a:cs typeface="Avenir Book"/>
              </a:rPr>
              <a:t>Running this script will change *all* of your filenames. If there’s an error, you can really make life difficult!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57200" y="3791093"/>
            <a:ext cx="8378765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dirty="0" smtClean="0">
                <a:latin typeface="Avenir Book"/>
                <a:cs typeface="Avenir Book"/>
              </a:rPr>
              <a:t>It’s therefore good practice to not just execute things like </a:t>
            </a:r>
            <a:r>
              <a:rPr lang="en-US" sz="2400" dirty="0" smtClean="0">
                <a:latin typeface="Courier" charset="0"/>
                <a:ea typeface="Courier" charset="0"/>
                <a:cs typeface="Courier" charset="0"/>
              </a:rPr>
              <a:t>mv</a:t>
            </a:r>
            <a:r>
              <a:rPr lang="en-US" sz="2400" dirty="0" smtClean="0">
                <a:latin typeface="Avenir Book"/>
                <a:cs typeface="Avenir Book"/>
              </a:rPr>
              <a:t> commands or </a:t>
            </a:r>
            <a:r>
              <a:rPr lang="en-US" sz="2400" dirty="0" err="1" smtClean="0">
                <a:latin typeface="Courier" charset="0"/>
                <a:ea typeface="Courier" charset="0"/>
                <a:cs typeface="Courier" charset="0"/>
              </a:rPr>
              <a:t>sed</a:t>
            </a:r>
            <a:r>
              <a:rPr lang="en-US" sz="2400" dirty="0" smtClean="0">
                <a:latin typeface="Courier" charset="0"/>
                <a:ea typeface="Courier" charset="0"/>
                <a:cs typeface="Courier" charset="0"/>
              </a:rPr>
              <a:t> –</a:t>
            </a:r>
            <a:r>
              <a:rPr lang="en-US" sz="2400" dirty="0" err="1" smtClean="0">
                <a:latin typeface="Courier" charset="0"/>
                <a:ea typeface="Courier" charset="0"/>
                <a:cs typeface="Courier" charset="0"/>
              </a:rPr>
              <a:t>i</a:t>
            </a:r>
            <a:r>
              <a:rPr lang="en-US" sz="2400" dirty="0" smtClean="0">
                <a:latin typeface="Avenir Book"/>
                <a:cs typeface="Avenir Book"/>
              </a:rPr>
              <a:t> commands without testing first.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57200" y="4652123"/>
            <a:ext cx="837876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dirty="0" smtClean="0">
                <a:latin typeface="Avenir Book"/>
                <a:cs typeface="Avenir Book"/>
              </a:rPr>
              <a:t>Let’s modify the </a:t>
            </a:r>
            <a:r>
              <a:rPr lang="en-US" sz="2400" smtClean="0">
                <a:latin typeface="Avenir Book"/>
                <a:cs typeface="Avenir Book"/>
              </a:rPr>
              <a:t>above script to test it first.</a:t>
            </a:r>
            <a:endParaRPr lang="en-US" sz="2400" dirty="0" smtClean="0">
              <a:latin typeface="Avenir Book"/>
              <a:cs typeface="Avenir Book"/>
            </a:endParaRPr>
          </a:p>
        </p:txBody>
      </p:sp>
    </p:spTree>
    <p:extLst>
      <p:ext uri="{BB962C8B-B14F-4D97-AF65-F5344CB8AC3E}">
        <p14:creationId xmlns:p14="http://schemas.microsoft.com/office/powerpoint/2010/main" val="1579970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57200" y="80304"/>
            <a:ext cx="830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venir Book"/>
                <a:cs typeface="Avenir Book"/>
              </a:rPr>
              <a:t>What is a shell script and why do I care?</a:t>
            </a:r>
            <a:endParaRPr lang="en-US" sz="3600" dirty="0">
              <a:latin typeface="Avenir Book"/>
              <a:cs typeface="Avenir Book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457200" y="741558"/>
            <a:ext cx="4800600" cy="2274"/>
          </a:xfrm>
          <a:prstGeom prst="line">
            <a:avLst/>
          </a:prstGeom>
          <a:ln w="25400" cmpd="sng"/>
          <a:effectLst>
            <a:outerShdw blurRad="40000" dist="20955" dir="5400000" rotWithShape="0">
              <a:srgbClr val="000000">
                <a:alpha val="30000"/>
              </a:srgbClr>
            </a:outerShdw>
          </a:effec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79476" y="848188"/>
            <a:ext cx="8378765" cy="48320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800" dirty="0" smtClean="0">
                <a:latin typeface="Avenir Book"/>
                <a:cs typeface="Avenir Book"/>
              </a:rPr>
              <a:t>Okay, I’m convinced, so what are these things?</a:t>
            </a:r>
          </a:p>
          <a:p>
            <a:pPr>
              <a:defRPr/>
            </a:pPr>
            <a:endParaRPr lang="en-US" sz="2800" dirty="0" smtClean="0">
              <a:latin typeface="Avenir Book"/>
              <a:cs typeface="Avenir Book"/>
            </a:endParaRPr>
          </a:p>
          <a:p>
            <a:pPr marL="457200" indent="-457200">
              <a:buFont typeface="Arial" charset="0"/>
              <a:buChar char="•"/>
              <a:defRPr/>
            </a:pPr>
            <a:r>
              <a:rPr lang="en-US" sz="2800" dirty="0" smtClean="0">
                <a:latin typeface="Avenir Book"/>
                <a:cs typeface="Avenir Book"/>
              </a:rPr>
              <a:t>Basically a series of commands you already know or will know soon strung together in a file.</a:t>
            </a:r>
          </a:p>
          <a:p>
            <a:pPr marL="457200" indent="-457200">
              <a:buFont typeface="Arial" charset="0"/>
              <a:buChar char="•"/>
              <a:defRPr/>
            </a:pPr>
            <a:endParaRPr lang="en-US" sz="2800" dirty="0">
              <a:latin typeface="Avenir Book"/>
              <a:cs typeface="Avenir Book"/>
            </a:endParaRPr>
          </a:p>
          <a:p>
            <a:pPr marL="457200" indent="-457200">
              <a:buFont typeface="Arial" charset="0"/>
              <a:buChar char="•"/>
              <a:defRPr/>
            </a:pPr>
            <a:r>
              <a:rPr lang="en-US" sz="2800" dirty="0" smtClean="0">
                <a:latin typeface="Avenir Book"/>
                <a:cs typeface="Avenir Book"/>
              </a:rPr>
              <a:t>Think of it as printing out your history and committing everything you just did into a file that can be run again and again.</a:t>
            </a:r>
          </a:p>
          <a:p>
            <a:pPr marL="457200" indent="-457200">
              <a:buFont typeface="Arial" charset="0"/>
              <a:buChar char="•"/>
              <a:defRPr/>
            </a:pPr>
            <a:endParaRPr lang="en-US" sz="2800" dirty="0">
              <a:latin typeface="Avenir Book"/>
              <a:cs typeface="Avenir Book"/>
            </a:endParaRPr>
          </a:p>
          <a:p>
            <a:pPr marL="457200" indent="-457200">
              <a:buFont typeface="Arial" charset="0"/>
              <a:buChar char="•"/>
              <a:defRPr/>
            </a:pPr>
            <a:r>
              <a:rPr lang="en-US" sz="2800" dirty="0" smtClean="0">
                <a:latin typeface="Avenir Book"/>
                <a:cs typeface="Avenir Book"/>
              </a:rPr>
              <a:t>(with some modifications to make those actions more general)</a:t>
            </a:r>
          </a:p>
        </p:txBody>
      </p:sp>
    </p:spTree>
    <p:extLst>
      <p:ext uri="{BB962C8B-B14F-4D97-AF65-F5344CB8AC3E}">
        <p14:creationId xmlns:p14="http://schemas.microsoft.com/office/powerpoint/2010/main" val="301369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457200" y="1281698"/>
            <a:ext cx="8305800" cy="1631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000" dirty="0" smtClean="0">
                <a:latin typeface="Courier" charset="0"/>
                <a:ea typeface="Courier" charset="0"/>
                <a:cs typeface="Courier" charset="0"/>
              </a:rPr>
              <a:t>for filename in `find . –name “file*”`</a:t>
            </a:r>
          </a:p>
          <a:p>
            <a:pPr>
              <a:defRPr/>
            </a:pPr>
            <a:r>
              <a:rPr lang="en-US" sz="2000" dirty="0" smtClean="0">
                <a:latin typeface="Courier" charset="0"/>
                <a:ea typeface="Courier" charset="0"/>
                <a:cs typeface="Courier" charset="0"/>
              </a:rPr>
              <a:t>do</a:t>
            </a:r>
          </a:p>
          <a:p>
            <a:pPr>
              <a:defRPr/>
            </a:pPr>
            <a:r>
              <a:rPr lang="en-US" sz="2000" dirty="0" err="1" smtClean="0">
                <a:latin typeface="Courier" charset="0"/>
                <a:ea typeface="Courier" charset="0"/>
                <a:cs typeface="Courier" charset="0"/>
              </a:rPr>
              <a:t>newname</a:t>
            </a:r>
            <a:r>
              <a:rPr lang="en-US" sz="2000" dirty="0" smtClean="0">
                <a:latin typeface="Courier" charset="0"/>
                <a:ea typeface="Courier" charset="0"/>
                <a:cs typeface="Courier" charset="0"/>
              </a:rPr>
              <a:t>=`echo $filename | </a:t>
            </a:r>
            <a:r>
              <a:rPr lang="en-US" sz="2000" dirty="0" err="1" smtClean="0">
                <a:latin typeface="Courier" charset="0"/>
                <a:ea typeface="Courier" charset="0"/>
                <a:cs typeface="Courier" charset="0"/>
              </a:rPr>
              <a:t>sed</a:t>
            </a:r>
            <a:r>
              <a:rPr lang="en-US" sz="2000" dirty="0" smtClean="0">
                <a:latin typeface="Courier" charset="0"/>
                <a:ea typeface="Courier" charset="0"/>
                <a:cs typeface="Courier" charset="0"/>
              </a:rPr>
              <a:t> ‘s/file/data/’`</a:t>
            </a:r>
          </a:p>
          <a:p>
            <a:pPr>
              <a:defRPr/>
            </a:pPr>
            <a:r>
              <a:rPr lang="en-US" sz="2000" dirty="0" smtClean="0">
                <a:latin typeface="Courier" charset="0"/>
                <a:ea typeface="Courier" charset="0"/>
                <a:cs typeface="Courier" charset="0"/>
              </a:rPr>
              <a:t>#mv $filename $</a:t>
            </a:r>
            <a:r>
              <a:rPr lang="en-US" sz="2000" dirty="0" err="1" smtClean="0">
                <a:latin typeface="Courier" charset="0"/>
                <a:ea typeface="Courier" charset="0"/>
                <a:cs typeface="Courier" charset="0"/>
              </a:rPr>
              <a:t>newname</a:t>
            </a:r>
            <a:endParaRPr lang="en-US" sz="2000" dirty="0" smtClean="0">
              <a:latin typeface="Courier" charset="0"/>
              <a:ea typeface="Courier" charset="0"/>
              <a:cs typeface="Courier" charset="0"/>
            </a:endParaRPr>
          </a:p>
          <a:p>
            <a:pPr>
              <a:defRPr/>
            </a:pPr>
            <a:r>
              <a:rPr lang="en-US" sz="2000" dirty="0" smtClean="0">
                <a:latin typeface="Courier" charset="0"/>
                <a:ea typeface="Courier" charset="0"/>
                <a:cs typeface="Courier" charset="0"/>
              </a:rPr>
              <a:t>done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57200" y="80304"/>
            <a:ext cx="830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Courier" charset="0"/>
                <a:ea typeface="Courier" charset="0"/>
                <a:cs typeface="Courier" charset="0"/>
              </a:rPr>
              <a:t>sed</a:t>
            </a:r>
            <a:r>
              <a:rPr lang="en-US" sz="3600" dirty="0" smtClean="0">
                <a:latin typeface="Avenir Book"/>
                <a:cs typeface="Avenir Book"/>
              </a:rPr>
              <a:t>: your new best friend.</a:t>
            </a:r>
            <a:endParaRPr lang="en-US" sz="3600" dirty="0">
              <a:latin typeface="Avenir Book"/>
              <a:cs typeface="Avenir Book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457200" y="741558"/>
            <a:ext cx="4800600" cy="2274"/>
          </a:xfrm>
          <a:prstGeom prst="line">
            <a:avLst/>
          </a:prstGeom>
          <a:ln w="25400" cmpd="sng"/>
          <a:effectLst>
            <a:outerShdw blurRad="40000" dist="20955" dir="5400000" rotWithShape="0">
              <a:srgbClr val="000000">
                <a:alpha val="30000"/>
              </a:srgbClr>
            </a:outerShdw>
          </a:effec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57200" y="799283"/>
            <a:ext cx="8378765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800" dirty="0" smtClean="0">
                <a:latin typeface="Avenir Book"/>
                <a:cs typeface="Avenir Book"/>
              </a:rPr>
              <a:t>A big caveat!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57200" y="2933664"/>
            <a:ext cx="837876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dirty="0" smtClean="0">
                <a:latin typeface="Avenir Book"/>
                <a:cs typeface="Avenir Book"/>
              </a:rPr>
              <a:t>Let’s start by commenting out the </a:t>
            </a:r>
            <a:r>
              <a:rPr lang="en-US" sz="2400" dirty="0" smtClean="0">
                <a:latin typeface="Courier" charset="0"/>
                <a:ea typeface="Courier" charset="0"/>
                <a:cs typeface="Courier" charset="0"/>
              </a:rPr>
              <a:t>mv</a:t>
            </a:r>
            <a:r>
              <a:rPr lang="en-US" sz="2400" dirty="0" smtClean="0">
                <a:latin typeface="Avenir Book"/>
                <a:cs typeface="Avenir Book"/>
              </a:rPr>
              <a:t> command.</a:t>
            </a:r>
          </a:p>
        </p:txBody>
      </p:sp>
    </p:spTree>
    <p:extLst>
      <p:ext uri="{BB962C8B-B14F-4D97-AF65-F5344CB8AC3E}">
        <p14:creationId xmlns:p14="http://schemas.microsoft.com/office/powerpoint/2010/main" val="1167546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457200" y="1281698"/>
            <a:ext cx="8305800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000" dirty="0" smtClean="0">
                <a:latin typeface="Courier" charset="0"/>
                <a:ea typeface="Courier" charset="0"/>
                <a:cs typeface="Courier" charset="0"/>
              </a:rPr>
              <a:t>for filename in `find . –name “file*”`</a:t>
            </a:r>
          </a:p>
          <a:p>
            <a:pPr>
              <a:defRPr/>
            </a:pPr>
            <a:r>
              <a:rPr lang="en-US" sz="2000" dirty="0" smtClean="0">
                <a:latin typeface="Courier" charset="0"/>
                <a:ea typeface="Courier" charset="0"/>
                <a:cs typeface="Courier" charset="0"/>
              </a:rPr>
              <a:t>do</a:t>
            </a:r>
          </a:p>
          <a:p>
            <a:pPr>
              <a:defRPr/>
            </a:pPr>
            <a:r>
              <a:rPr lang="en-US" sz="2000" dirty="0" err="1" smtClean="0">
                <a:latin typeface="Courier" charset="0"/>
                <a:ea typeface="Courier" charset="0"/>
                <a:cs typeface="Courier" charset="0"/>
              </a:rPr>
              <a:t>newname</a:t>
            </a:r>
            <a:r>
              <a:rPr lang="en-US" sz="2000" dirty="0" smtClean="0">
                <a:latin typeface="Courier" charset="0"/>
                <a:ea typeface="Courier" charset="0"/>
                <a:cs typeface="Courier" charset="0"/>
              </a:rPr>
              <a:t>=`echo $filename | </a:t>
            </a:r>
            <a:r>
              <a:rPr lang="en-US" sz="2000" dirty="0" err="1" smtClean="0">
                <a:latin typeface="Courier" charset="0"/>
                <a:ea typeface="Courier" charset="0"/>
                <a:cs typeface="Courier" charset="0"/>
              </a:rPr>
              <a:t>sed</a:t>
            </a:r>
            <a:r>
              <a:rPr lang="en-US" sz="2000" dirty="0" smtClean="0">
                <a:latin typeface="Courier" charset="0"/>
                <a:ea typeface="Courier" charset="0"/>
                <a:cs typeface="Courier" charset="0"/>
              </a:rPr>
              <a:t> ‘s/file/data/’`</a:t>
            </a:r>
          </a:p>
          <a:p>
            <a:pPr>
              <a:defRPr/>
            </a:pPr>
            <a:r>
              <a:rPr lang="en-US" sz="2000" dirty="0" smtClean="0">
                <a:latin typeface="Courier" charset="0"/>
                <a:ea typeface="Courier" charset="0"/>
                <a:cs typeface="Courier" charset="0"/>
              </a:rPr>
              <a:t>echo ”Variable filename is:” $filename</a:t>
            </a:r>
          </a:p>
          <a:p>
            <a:pPr>
              <a:defRPr/>
            </a:pPr>
            <a:r>
              <a:rPr lang="en-US" sz="2000" dirty="0">
                <a:latin typeface="Courier" charset="0"/>
                <a:ea typeface="Courier" charset="0"/>
                <a:cs typeface="Courier" charset="0"/>
              </a:rPr>
              <a:t>e</a:t>
            </a:r>
            <a:r>
              <a:rPr lang="en-US" sz="2000" dirty="0" smtClean="0">
                <a:latin typeface="Courier" charset="0"/>
                <a:ea typeface="Courier" charset="0"/>
                <a:cs typeface="Courier" charset="0"/>
              </a:rPr>
              <a:t>cho “Variable </a:t>
            </a:r>
            <a:r>
              <a:rPr lang="en-US" sz="2000" dirty="0" err="1" smtClean="0">
                <a:latin typeface="Courier" charset="0"/>
                <a:ea typeface="Courier" charset="0"/>
                <a:cs typeface="Courier" charset="0"/>
              </a:rPr>
              <a:t>newname</a:t>
            </a:r>
            <a:r>
              <a:rPr lang="en-US" sz="2000" dirty="0" smtClean="0">
                <a:latin typeface="Courier" charset="0"/>
                <a:ea typeface="Courier" charset="0"/>
                <a:cs typeface="Courier" charset="0"/>
              </a:rPr>
              <a:t> is:” $</a:t>
            </a:r>
            <a:r>
              <a:rPr lang="en-US" sz="2000" dirty="0" err="1" smtClean="0">
                <a:latin typeface="Courier" charset="0"/>
                <a:ea typeface="Courier" charset="0"/>
                <a:cs typeface="Courier" charset="0"/>
              </a:rPr>
              <a:t>newname</a:t>
            </a:r>
            <a:endParaRPr lang="en-US" sz="2000" dirty="0" smtClean="0">
              <a:latin typeface="Courier" charset="0"/>
              <a:ea typeface="Courier" charset="0"/>
              <a:cs typeface="Courier" charset="0"/>
            </a:endParaRPr>
          </a:p>
          <a:p>
            <a:pPr>
              <a:defRPr/>
            </a:pPr>
            <a:r>
              <a:rPr lang="en-US" sz="2000" dirty="0" smtClean="0">
                <a:latin typeface="Courier" charset="0"/>
                <a:ea typeface="Courier" charset="0"/>
                <a:cs typeface="Courier" charset="0"/>
              </a:rPr>
              <a:t>#mv $filename $</a:t>
            </a:r>
            <a:r>
              <a:rPr lang="en-US" sz="2000" dirty="0" err="1" smtClean="0">
                <a:latin typeface="Courier" charset="0"/>
                <a:ea typeface="Courier" charset="0"/>
                <a:cs typeface="Courier" charset="0"/>
              </a:rPr>
              <a:t>newname</a:t>
            </a:r>
            <a:endParaRPr lang="en-US" sz="2000" dirty="0" smtClean="0">
              <a:latin typeface="Courier" charset="0"/>
              <a:ea typeface="Courier" charset="0"/>
              <a:cs typeface="Courier" charset="0"/>
            </a:endParaRPr>
          </a:p>
          <a:p>
            <a:pPr>
              <a:defRPr/>
            </a:pPr>
            <a:r>
              <a:rPr lang="en-US" sz="2000" dirty="0" smtClean="0">
                <a:latin typeface="Courier" charset="0"/>
                <a:ea typeface="Courier" charset="0"/>
                <a:cs typeface="Courier" charset="0"/>
              </a:rPr>
              <a:t>done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57200" y="80304"/>
            <a:ext cx="830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Courier" charset="0"/>
                <a:ea typeface="Courier" charset="0"/>
                <a:cs typeface="Courier" charset="0"/>
              </a:rPr>
              <a:t>sed</a:t>
            </a:r>
            <a:r>
              <a:rPr lang="en-US" sz="3600" dirty="0" smtClean="0">
                <a:latin typeface="Avenir Book"/>
                <a:cs typeface="Avenir Book"/>
              </a:rPr>
              <a:t>: your new best friend.</a:t>
            </a:r>
            <a:endParaRPr lang="en-US" sz="3600" dirty="0">
              <a:latin typeface="Avenir Book"/>
              <a:cs typeface="Avenir Book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457200" y="741558"/>
            <a:ext cx="4800600" cy="2274"/>
          </a:xfrm>
          <a:prstGeom prst="line">
            <a:avLst/>
          </a:prstGeom>
          <a:ln w="25400" cmpd="sng"/>
          <a:effectLst>
            <a:outerShdw blurRad="40000" dist="20955" dir="5400000" rotWithShape="0">
              <a:srgbClr val="000000">
                <a:alpha val="30000"/>
              </a:srgbClr>
            </a:outerShdw>
          </a:effec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57200" y="799283"/>
            <a:ext cx="8378765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800" dirty="0" smtClean="0">
                <a:latin typeface="Avenir Book"/>
                <a:cs typeface="Avenir Book"/>
              </a:rPr>
              <a:t>A big caveat!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57200" y="3528864"/>
            <a:ext cx="837876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dirty="0" smtClean="0">
                <a:latin typeface="Avenir Book"/>
                <a:cs typeface="Avenir Book"/>
              </a:rPr>
              <a:t>Let’s start by commenting out the </a:t>
            </a:r>
            <a:r>
              <a:rPr lang="en-US" sz="2400" dirty="0" smtClean="0">
                <a:latin typeface="Courier" charset="0"/>
                <a:ea typeface="Courier" charset="0"/>
                <a:cs typeface="Courier" charset="0"/>
              </a:rPr>
              <a:t>mv</a:t>
            </a:r>
            <a:r>
              <a:rPr lang="en-US" sz="2400" dirty="0" smtClean="0">
                <a:latin typeface="Avenir Book"/>
                <a:cs typeface="Avenir Book"/>
              </a:rPr>
              <a:t> command.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57200" y="3949843"/>
            <a:ext cx="8378765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dirty="0" smtClean="0">
                <a:latin typeface="Avenir Book"/>
                <a:cs typeface="Avenir Book"/>
              </a:rPr>
              <a:t>Next, let’s add some </a:t>
            </a:r>
            <a:r>
              <a:rPr lang="en-US" sz="2400" dirty="0" smtClean="0">
                <a:latin typeface="Courier" charset="0"/>
                <a:ea typeface="Courier" charset="0"/>
                <a:cs typeface="Courier" charset="0"/>
              </a:rPr>
              <a:t>echo</a:t>
            </a:r>
            <a:r>
              <a:rPr lang="en-US" sz="2400" dirty="0" smtClean="0">
                <a:latin typeface="Avenir Book"/>
                <a:cs typeface="Avenir Book"/>
              </a:rPr>
              <a:t> commands that will let us know what our script has done.</a:t>
            </a:r>
          </a:p>
        </p:txBody>
      </p:sp>
    </p:spTree>
    <p:extLst>
      <p:ext uri="{BB962C8B-B14F-4D97-AF65-F5344CB8AC3E}">
        <p14:creationId xmlns:p14="http://schemas.microsoft.com/office/powerpoint/2010/main" val="1089842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80304"/>
            <a:ext cx="830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venir Book"/>
                <a:cs typeface="Avenir Book"/>
              </a:rPr>
              <a:t>Another way to parse file names:</a:t>
            </a:r>
            <a:endParaRPr lang="en-US" sz="3600" dirty="0">
              <a:latin typeface="Avenir Book"/>
              <a:cs typeface="Avenir Book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57200" y="741558"/>
            <a:ext cx="4800600" cy="2274"/>
          </a:xfrm>
          <a:prstGeom prst="line">
            <a:avLst/>
          </a:prstGeom>
          <a:ln w="25400" cmpd="sng"/>
          <a:effectLst>
            <a:outerShdw blurRad="40000" dist="20955" dir="5400000" rotWithShape="0">
              <a:srgbClr val="000000">
                <a:alpha val="30000"/>
              </a:srgbClr>
            </a:outerShdw>
          </a:effec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457200" y="799283"/>
            <a:ext cx="8378765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800" dirty="0" smtClean="0">
                <a:latin typeface="Avenir Book"/>
                <a:cs typeface="Avenir Book"/>
              </a:rPr>
              <a:t>A new command: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57200" y="1256012"/>
            <a:ext cx="3937000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200" dirty="0" smtClean="0">
                <a:latin typeface="Courier" charset="0"/>
                <a:ea typeface="Courier" charset="0"/>
                <a:cs typeface="Courier" charset="0"/>
              </a:rPr>
              <a:t>cut –d_ -</a:t>
            </a:r>
            <a:r>
              <a:rPr lang="en-US" sz="2200" smtClean="0">
                <a:latin typeface="Courier" charset="0"/>
                <a:ea typeface="Courier" charset="0"/>
                <a:cs typeface="Courier" charset="0"/>
              </a:rPr>
              <a:t>f[0-9] </a:t>
            </a:r>
            <a:r>
              <a:rPr lang="en-US" sz="2200" i="1" smtClean="0">
                <a:latin typeface="Courier" charset="0"/>
                <a:ea typeface="Courier" charset="0"/>
                <a:cs typeface="Courier" charset="0"/>
              </a:rPr>
              <a:t>string</a:t>
            </a:r>
            <a:endParaRPr lang="en-US" sz="2200" i="1" dirty="0" smtClean="0">
              <a:latin typeface="Courier" charset="0"/>
              <a:ea typeface="Courier" charset="0"/>
              <a:cs typeface="Courier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273550" y="1274476"/>
            <a:ext cx="3502025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200" dirty="0" smtClean="0">
                <a:latin typeface="Avenir Book"/>
                <a:cs typeface="Avenir Book"/>
              </a:rPr>
              <a:t>Cuts a string into pieces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891893" y="1779232"/>
            <a:ext cx="1508405" cy="1075189"/>
            <a:chOff x="1390963" y="2142328"/>
            <a:chExt cx="813652" cy="1075189"/>
          </a:xfrm>
        </p:grpSpPr>
        <p:cxnSp>
          <p:nvCxnSpPr>
            <p:cNvPr id="10" name="Straight Arrow Connector 9"/>
            <p:cNvCxnSpPr/>
            <p:nvPr/>
          </p:nvCxnSpPr>
          <p:spPr>
            <a:xfrm flipV="1">
              <a:off x="1797790" y="2142328"/>
              <a:ext cx="0" cy="417867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Rectangle 10"/>
            <p:cNvSpPr/>
            <p:nvPr/>
          </p:nvSpPr>
          <p:spPr>
            <a:xfrm>
              <a:off x="1390963" y="2571186"/>
              <a:ext cx="813652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dirty="0" smtClean="0">
                  <a:latin typeface="Avenir Book"/>
                  <a:cs typeface="Avenir Book"/>
                </a:rPr>
                <a:t>delimiter </a:t>
              </a:r>
              <a:r>
                <a:rPr lang="en-US" dirty="0" err="1" smtClean="0">
                  <a:latin typeface="Avenir Book"/>
                  <a:cs typeface="Avenir Book"/>
                </a:rPr>
                <a:t>e.g</a:t>
              </a:r>
              <a:endParaRPr lang="en-US" dirty="0" smtClean="0">
                <a:latin typeface="Avenir Book"/>
                <a:cs typeface="Avenir Book"/>
              </a:endParaRPr>
            </a:p>
            <a:p>
              <a:r>
                <a:rPr lang="en-US" dirty="0" smtClean="0">
                  <a:latin typeface="Avenir Book"/>
                  <a:cs typeface="Avenir Book"/>
                </a:rPr>
                <a:t>/ _ . </a:t>
              </a:r>
              <a:r>
                <a:rPr lang="en-US" dirty="0" err="1" smtClean="0">
                  <a:latin typeface="Avenir Book"/>
                  <a:cs typeface="Avenir Book"/>
                </a:rPr>
                <a:t>etc</a:t>
              </a:r>
              <a:r>
                <a:rPr lang="is-IS" dirty="0" smtClean="0">
                  <a:latin typeface="Avenir Book"/>
                  <a:cs typeface="Avenir Book"/>
                </a:rPr>
                <a:t>…</a:t>
              </a:r>
              <a:endParaRPr lang="en-US" dirty="0"/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1939643" y="1779233"/>
            <a:ext cx="1508405" cy="1830839"/>
            <a:chOff x="1390963" y="2142328"/>
            <a:chExt cx="813652" cy="1830839"/>
          </a:xfrm>
        </p:grpSpPr>
        <p:cxnSp>
          <p:nvCxnSpPr>
            <p:cNvPr id="14" name="Straight Arrow Connector 13"/>
            <p:cNvCxnSpPr>
              <a:stCxn id="15" idx="0"/>
            </p:cNvCxnSpPr>
            <p:nvPr/>
          </p:nvCxnSpPr>
          <p:spPr>
            <a:xfrm flipV="1">
              <a:off x="1797789" y="2142328"/>
              <a:ext cx="1" cy="1184508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Rectangle 14"/>
            <p:cNvSpPr/>
            <p:nvPr/>
          </p:nvSpPr>
          <p:spPr>
            <a:xfrm>
              <a:off x="1390963" y="3326836"/>
              <a:ext cx="813652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dirty="0" smtClean="0">
                  <a:latin typeface="Avenir Book"/>
                  <a:cs typeface="Avenir Book"/>
                </a:rPr>
                <a:t>The field of interest</a:t>
              </a:r>
              <a:endParaRPr lang="en-US" dirty="0"/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457200" y="3682069"/>
            <a:ext cx="8378765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dirty="0" smtClean="0">
                <a:latin typeface="Avenir Book"/>
                <a:cs typeface="Avenir Book"/>
              </a:rPr>
              <a:t>We have a bunch of </a:t>
            </a:r>
            <a:r>
              <a:rPr lang="en-US" sz="2400" dirty="0" smtClean="0">
                <a:latin typeface="Courier" charset="0"/>
                <a:ea typeface="Courier" charset="0"/>
                <a:cs typeface="Courier" charset="0"/>
              </a:rPr>
              <a:t>.</a:t>
            </a:r>
            <a:r>
              <a:rPr lang="en-US" sz="2400" dirty="0" err="1" smtClean="0">
                <a:latin typeface="Courier" charset="0"/>
                <a:ea typeface="Courier" charset="0"/>
                <a:cs typeface="Courier" charset="0"/>
              </a:rPr>
              <a:t>pdb</a:t>
            </a:r>
            <a:r>
              <a:rPr lang="en-US" sz="2400" dirty="0" smtClean="0">
                <a:latin typeface="Avenir Book"/>
                <a:cs typeface="Avenir Book"/>
              </a:rPr>
              <a:t> files in a directory called “</a:t>
            </a:r>
            <a:r>
              <a:rPr lang="en-US" sz="2400" dirty="0" smtClean="0">
                <a:latin typeface="Courier" charset="0"/>
                <a:ea typeface="Courier" charset="0"/>
                <a:cs typeface="Courier" charset="0"/>
              </a:rPr>
              <a:t>data</a:t>
            </a:r>
            <a:r>
              <a:rPr lang="en-US" sz="2400" dirty="0" smtClean="0">
                <a:latin typeface="Avenir Book"/>
                <a:cs typeface="Avenir Book"/>
              </a:rPr>
              <a:t>”. Their names are too long for our liking. Can we use the cut command and variables to remove the redundant portion of the file name?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57200" y="5248380"/>
            <a:ext cx="8378765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dirty="0" smtClean="0">
                <a:latin typeface="Avenir Book"/>
                <a:cs typeface="Avenir Book"/>
              </a:rPr>
              <a:t>e.g. can </a:t>
            </a:r>
            <a:r>
              <a:rPr lang="en-US" sz="2400" dirty="0">
                <a:latin typeface="Avenir Book"/>
                <a:cs typeface="Avenir Book"/>
              </a:rPr>
              <a:t>we change </a:t>
            </a:r>
            <a:r>
              <a:rPr lang="en-US" sz="2000" dirty="0" smtClean="0">
                <a:latin typeface="Courier" charset="0"/>
                <a:ea typeface="Courier" charset="0"/>
                <a:cs typeface="Courier" charset="0"/>
              </a:rPr>
              <a:t>bpy_8_C3_0010_0001.pdb</a:t>
            </a:r>
            <a:r>
              <a:rPr lang="en-US" sz="2400" dirty="0" smtClean="0">
                <a:latin typeface="Avenir Book"/>
                <a:cs typeface="Avenir Book"/>
              </a:rPr>
              <a:t> to </a:t>
            </a:r>
            <a:r>
              <a:rPr lang="en-US" sz="2000" dirty="0" smtClean="0">
                <a:latin typeface="Courier" charset="0"/>
                <a:ea typeface="Courier" charset="0"/>
                <a:cs typeface="Courier" charset="0"/>
              </a:rPr>
              <a:t>bpy_8_0001.pdb</a:t>
            </a:r>
            <a:r>
              <a:rPr lang="en-US" sz="2400" dirty="0">
                <a:latin typeface="Avenir Book"/>
                <a:cs typeface="Avenir Book"/>
              </a:rPr>
              <a:t> </a:t>
            </a:r>
            <a:r>
              <a:rPr lang="en-US" sz="2400" dirty="0" smtClean="0">
                <a:latin typeface="Avenir Book"/>
                <a:cs typeface="Avenir Book"/>
              </a:rPr>
              <a:t>for all </a:t>
            </a:r>
            <a:r>
              <a:rPr lang="en-US" sz="2000" dirty="0" smtClean="0">
                <a:latin typeface="Courier" charset="0"/>
                <a:ea typeface="Courier" charset="0"/>
                <a:cs typeface="Courier" charset="0"/>
              </a:rPr>
              <a:t>.</a:t>
            </a:r>
            <a:r>
              <a:rPr lang="en-US" sz="2000" dirty="0" err="1" smtClean="0">
                <a:latin typeface="Courier" charset="0"/>
                <a:ea typeface="Courier" charset="0"/>
                <a:cs typeface="Courier" charset="0"/>
              </a:rPr>
              <a:t>pdb</a:t>
            </a:r>
            <a:r>
              <a:rPr lang="en-US" sz="2000" dirty="0" smtClean="0">
                <a:latin typeface="Avenir Book"/>
                <a:cs typeface="Avenir Book"/>
              </a:rPr>
              <a:t> </a:t>
            </a:r>
            <a:r>
              <a:rPr lang="en-US" sz="2400" dirty="0" smtClean="0">
                <a:latin typeface="Avenir Book"/>
                <a:cs typeface="Avenir Book"/>
              </a:rPr>
              <a:t>files? Yep.</a:t>
            </a:r>
          </a:p>
        </p:txBody>
      </p:sp>
    </p:spTree>
    <p:extLst>
      <p:ext uri="{BB962C8B-B14F-4D97-AF65-F5344CB8AC3E}">
        <p14:creationId xmlns:p14="http://schemas.microsoft.com/office/powerpoint/2010/main" val="76137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80304"/>
            <a:ext cx="830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venir Book"/>
                <a:cs typeface="Avenir Book"/>
              </a:rPr>
              <a:t>Another way to parse file names:</a:t>
            </a:r>
            <a:endParaRPr lang="en-US" sz="3600" dirty="0">
              <a:latin typeface="Avenir Book"/>
              <a:cs typeface="Avenir Book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57200" y="741558"/>
            <a:ext cx="4800600" cy="2274"/>
          </a:xfrm>
          <a:prstGeom prst="line">
            <a:avLst/>
          </a:prstGeom>
          <a:ln w="25400" cmpd="sng"/>
          <a:effectLst>
            <a:outerShdw blurRad="40000" dist="20955" dir="5400000" rotWithShape="0">
              <a:srgbClr val="000000">
                <a:alpha val="30000"/>
              </a:srgbClr>
            </a:outerShdw>
          </a:effec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457200" y="799283"/>
            <a:ext cx="8378765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800" dirty="0" smtClean="0">
                <a:latin typeface="Avenir Book"/>
                <a:cs typeface="Avenir Book"/>
              </a:rPr>
              <a:t>A file shortening script: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57200" y="1303453"/>
            <a:ext cx="837876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dirty="0" smtClean="0">
                <a:latin typeface="Avenir Book"/>
                <a:cs typeface="Avenir Book"/>
              </a:rPr>
              <a:t>Open a file named </a:t>
            </a:r>
            <a:r>
              <a:rPr lang="en-US" sz="2400" dirty="0" err="1" smtClean="0">
                <a:latin typeface="Courier" charset="0"/>
                <a:ea typeface="Courier" charset="0"/>
                <a:cs typeface="Courier" charset="0"/>
              </a:rPr>
              <a:t>shorten.sh</a:t>
            </a:r>
            <a:endParaRPr lang="en-US" sz="2400" dirty="0" smtClean="0">
              <a:latin typeface="Courier" charset="0"/>
              <a:ea typeface="Courier" charset="0"/>
              <a:cs typeface="Courier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57200" y="1826673"/>
            <a:ext cx="539115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dirty="0">
                <a:latin typeface="Courier" charset="0"/>
                <a:ea typeface="Courier" charset="0"/>
                <a:cs typeface="Courier" charset="0"/>
              </a:rPr>
              <a:t>for filename in `find . –name </a:t>
            </a:r>
            <a:r>
              <a:rPr lang="en-US" dirty="0" smtClean="0">
                <a:latin typeface="Courier" charset="0"/>
                <a:ea typeface="Courier" charset="0"/>
                <a:cs typeface="Courier" charset="0"/>
              </a:rPr>
              <a:t>“*.</a:t>
            </a:r>
            <a:r>
              <a:rPr lang="en-US" dirty="0" err="1" smtClean="0">
                <a:latin typeface="Courier" charset="0"/>
                <a:ea typeface="Courier" charset="0"/>
                <a:cs typeface="Courier" charset="0"/>
              </a:rPr>
              <a:t>pdb</a:t>
            </a:r>
            <a:r>
              <a:rPr lang="en-US" dirty="0" smtClean="0">
                <a:latin typeface="Courier" charset="0"/>
                <a:ea typeface="Courier" charset="0"/>
                <a:cs typeface="Courier" charset="0"/>
              </a:rPr>
              <a:t>”`</a:t>
            </a:r>
            <a:endParaRPr lang="en-US" dirty="0">
              <a:latin typeface="Courier" charset="0"/>
              <a:ea typeface="Courier" charset="0"/>
              <a:cs typeface="Courier" charset="0"/>
            </a:endParaRPr>
          </a:p>
          <a:p>
            <a:pPr>
              <a:defRPr/>
            </a:pPr>
            <a:r>
              <a:rPr lang="en-US" dirty="0">
                <a:latin typeface="Courier" charset="0"/>
                <a:ea typeface="Courier" charset="0"/>
                <a:cs typeface="Courier" charset="0"/>
              </a:rPr>
              <a:t>do</a:t>
            </a:r>
          </a:p>
          <a:p>
            <a:pPr>
              <a:defRPr/>
            </a:pPr>
            <a:r>
              <a:rPr lang="en-US" dirty="0" smtClean="0">
                <a:latin typeface="Courier" charset="0"/>
                <a:ea typeface="Courier" charset="0"/>
                <a:cs typeface="Courier" charset="0"/>
              </a:rPr>
              <a:t>first=`</a:t>
            </a:r>
            <a:r>
              <a:rPr lang="en-US" dirty="0">
                <a:latin typeface="Courier" charset="0"/>
                <a:ea typeface="Courier" charset="0"/>
                <a:cs typeface="Courier" charset="0"/>
              </a:rPr>
              <a:t>echo $filename | </a:t>
            </a:r>
            <a:r>
              <a:rPr lang="en-US" dirty="0" smtClean="0">
                <a:latin typeface="Courier" charset="0"/>
                <a:ea typeface="Courier" charset="0"/>
                <a:cs typeface="Courier" charset="0"/>
              </a:rPr>
              <a:t>cut –d_ -f1-2`</a:t>
            </a:r>
          </a:p>
          <a:p>
            <a:pPr>
              <a:defRPr/>
            </a:pPr>
            <a:r>
              <a:rPr lang="en-US" dirty="0" smtClean="0">
                <a:latin typeface="Courier" charset="0"/>
                <a:ea typeface="Courier" charset="0"/>
                <a:cs typeface="Courier" charset="0"/>
              </a:rPr>
              <a:t>second=`echo $filename | cut –d_ -f5-` </a:t>
            </a:r>
          </a:p>
          <a:p>
            <a:pPr>
              <a:defRPr/>
            </a:pPr>
            <a:r>
              <a:rPr lang="en-US" dirty="0" smtClean="0">
                <a:latin typeface="Courier" charset="0"/>
                <a:ea typeface="Courier" charset="0"/>
                <a:cs typeface="Courier" charset="0"/>
              </a:rPr>
              <a:t>echo $first $second</a:t>
            </a:r>
            <a:endParaRPr lang="en-US" dirty="0">
              <a:latin typeface="Courier" charset="0"/>
              <a:ea typeface="Courier" charset="0"/>
              <a:cs typeface="Courier" charset="0"/>
            </a:endParaRPr>
          </a:p>
          <a:p>
            <a:pPr>
              <a:defRPr/>
            </a:pPr>
            <a:r>
              <a:rPr lang="en-US" dirty="0" smtClean="0">
                <a:latin typeface="Courier" charset="0"/>
                <a:ea typeface="Courier" charset="0"/>
                <a:cs typeface="Courier" charset="0"/>
              </a:rPr>
              <a:t>done</a:t>
            </a:r>
            <a:endParaRPr lang="en-US" dirty="0">
              <a:latin typeface="Courier" charset="0"/>
              <a:ea typeface="Courier" charset="0"/>
              <a:cs typeface="Courier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" y="3642554"/>
            <a:ext cx="8378765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dirty="0" smtClean="0">
                <a:latin typeface="Avenir Book"/>
                <a:cs typeface="Avenir Book"/>
              </a:rPr>
              <a:t>What happens if you don’t have the “</a:t>
            </a:r>
            <a:r>
              <a:rPr lang="en-US" sz="2400" dirty="0" smtClean="0">
                <a:latin typeface="Courier" charset="0"/>
                <a:ea typeface="Courier" charset="0"/>
                <a:cs typeface="Courier" charset="0"/>
              </a:rPr>
              <a:t>echo</a:t>
            </a:r>
            <a:r>
              <a:rPr lang="en-US" sz="2400" dirty="0" smtClean="0">
                <a:latin typeface="Avenir Book"/>
                <a:cs typeface="Avenir Book"/>
              </a:rPr>
              <a:t>” before </a:t>
            </a:r>
            <a:r>
              <a:rPr lang="en-US" sz="2400" dirty="0" smtClean="0">
                <a:latin typeface="Courier" charset="0"/>
                <a:ea typeface="Courier" charset="0"/>
                <a:cs typeface="Courier" charset="0"/>
              </a:rPr>
              <a:t>$filename</a:t>
            </a:r>
            <a:r>
              <a:rPr lang="en-US" sz="2400" dirty="0" smtClean="0">
                <a:latin typeface="Avenir Book"/>
                <a:cs typeface="Avenir Book"/>
              </a:rPr>
              <a:t>?</a:t>
            </a:r>
          </a:p>
          <a:p>
            <a:pPr>
              <a:defRPr/>
            </a:pPr>
            <a:r>
              <a:rPr lang="en-US" sz="2400" dirty="0" smtClean="0">
                <a:latin typeface="Avenir Book"/>
                <a:ea typeface="Courier" charset="0"/>
                <a:cs typeface="Avenir Book"/>
              </a:rPr>
              <a:t>Try it if you’d like.</a:t>
            </a:r>
            <a:endParaRPr lang="en-US" sz="2400" dirty="0" smtClean="0">
              <a:latin typeface="Courier" charset="0"/>
              <a:ea typeface="Courier" charset="0"/>
              <a:cs typeface="Courier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9589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80304"/>
            <a:ext cx="830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venir Book"/>
                <a:cs typeface="Avenir Book"/>
              </a:rPr>
              <a:t>Another way to parse file names:</a:t>
            </a:r>
            <a:endParaRPr lang="en-US" sz="3600" dirty="0">
              <a:latin typeface="Avenir Book"/>
              <a:cs typeface="Avenir Book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57200" y="741558"/>
            <a:ext cx="4800600" cy="2274"/>
          </a:xfrm>
          <a:prstGeom prst="line">
            <a:avLst/>
          </a:prstGeom>
          <a:ln w="25400" cmpd="sng"/>
          <a:effectLst>
            <a:outerShdw blurRad="40000" dist="20955" dir="5400000" rotWithShape="0">
              <a:srgbClr val="000000">
                <a:alpha val="30000"/>
              </a:srgbClr>
            </a:outerShdw>
          </a:effec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457200" y="799283"/>
            <a:ext cx="8378765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800" dirty="0" smtClean="0">
                <a:latin typeface="Avenir Book"/>
                <a:cs typeface="Avenir Book"/>
              </a:rPr>
              <a:t>A file shortening script: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57200" y="1303453"/>
            <a:ext cx="837876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dirty="0" smtClean="0">
                <a:latin typeface="Avenir Book"/>
                <a:cs typeface="Avenir Book"/>
              </a:rPr>
              <a:t>Open a file named </a:t>
            </a:r>
            <a:r>
              <a:rPr lang="en-US" sz="2400" dirty="0" err="1" smtClean="0">
                <a:latin typeface="Courier" charset="0"/>
                <a:ea typeface="Courier" charset="0"/>
                <a:cs typeface="Courier" charset="0"/>
              </a:rPr>
              <a:t>shorten.sh</a:t>
            </a:r>
            <a:endParaRPr lang="en-US" sz="2400" dirty="0" smtClean="0">
              <a:latin typeface="Courier" charset="0"/>
              <a:ea typeface="Courier" charset="0"/>
              <a:cs typeface="Courier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57200" y="1826673"/>
            <a:ext cx="539115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dirty="0">
                <a:latin typeface="Courier" charset="0"/>
                <a:ea typeface="Courier" charset="0"/>
                <a:cs typeface="Courier" charset="0"/>
              </a:rPr>
              <a:t>for filename in `find . –name </a:t>
            </a:r>
            <a:r>
              <a:rPr lang="en-US" dirty="0" smtClean="0">
                <a:latin typeface="Courier" charset="0"/>
                <a:ea typeface="Courier" charset="0"/>
                <a:cs typeface="Courier" charset="0"/>
              </a:rPr>
              <a:t>“*.</a:t>
            </a:r>
            <a:r>
              <a:rPr lang="en-US" dirty="0" err="1" smtClean="0">
                <a:latin typeface="Courier" charset="0"/>
                <a:ea typeface="Courier" charset="0"/>
                <a:cs typeface="Courier" charset="0"/>
              </a:rPr>
              <a:t>pdb</a:t>
            </a:r>
            <a:r>
              <a:rPr lang="en-US" dirty="0" smtClean="0">
                <a:latin typeface="Courier" charset="0"/>
                <a:ea typeface="Courier" charset="0"/>
                <a:cs typeface="Courier" charset="0"/>
              </a:rPr>
              <a:t>”`</a:t>
            </a:r>
            <a:endParaRPr lang="en-US" dirty="0">
              <a:latin typeface="Courier" charset="0"/>
              <a:ea typeface="Courier" charset="0"/>
              <a:cs typeface="Courier" charset="0"/>
            </a:endParaRPr>
          </a:p>
          <a:p>
            <a:pPr>
              <a:defRPr/>
            </a:pPr>
            <a:r>
              <a:rPr lang="en-US" dirty="0">
                <a:latin typeface="Courier" charset="0"/>
                <a:ea typeface="Courier" charset="0"/>
                <a:cs typeface="Courier" charset="0"/>
              </a:rPr>
              <a:t>do</a:t>
            </a:r>
          </a:p>
          <a:p>
            <a:pPr>
              <a:defRPr/>
            </a:pPr>
            <a:r>
              <a:rPr lang="en-US" dirty="0" smtClean="0">
                <a:latin typeface="Courier" charset="0"/>
                <a:ea typeface="Courier" charset="0"/>
                <a:cs typeface="Courier" charset="0"/>
              </a:rPr>
              <a:t>first=`</a:t>
            </a:r>
            <a:r>
              <a:rPr lang="en-US" dirty="0">
                <a:latin typeface="Courier" charset="0"/>
                <a:ea typeface="Courier" charset="0"/>
                <a:cs typeface="Courier" charset="0"/>
              </a:rPr>
              <a:t>echo $filename | </a:t>
            </a:r>
            <a:r>
              <a:rPr lang="en-US" dirty="0" smtClean="0">
                <a:latin typeface="Courier" charset="0"/>
                <a:ea typeface="Courier" charset="0"/>
                <a:cs typeface="Courier" charset="0"/>
              </a:rPr>
              <a:t>cut –d_ -f1-2`</a:t>
            </a:r>
          </a:p>
          <a:p>
            <a:pPr>
              <a:defRPr/>
            </a:pPr>
            <a:r>
              <a:rPr lang="en-US" dirty="0" smtClean="0">
                <a:latin typeface="Courier" charset="0"/>
                <a:ea typeface="Courier" charset="0"/>
                <a:cs typeface="Courier" charset="0"/>
              </a:rPr>
              <a:t>second=`echo $filename | cut –d_ -f5-` </a:t>
            </a:r>
          </a:p>
          <a:p>
            <a:pPr>
              <a:defRPr/>
            </a:pPr>
            <a:r>
              <a:rPr lang="en-US" dirty="0" err="1" smtClean="0">
                <a:latin typeface="Courier" charset="0"/>
                <a:ea typeface="Courier" charset="0"/>
                <a:cs typeface="Courier" charset="0"/>
              </a:rPr>
              <a:t>newname</a:t>
            </a:r>
            <a:r>
              <a:rPr lang="en-US" dirty="0" smtClean="0">
                <a:latin typeface="Courier" charset="0"/>
                <a:ea typeface="Courier" charset="0"/>
                <a:cs typeface="Courier" charset="0"/>
              </a:rPr>
              <a:t>=`echo ${first}_${second}`</a:t>
            </a:r>
          </a:p>
          <a:p>
            <a:pPr>
              <a:defRPr/>
            </a:pPr>
            <a:r>
              <a:rPr lang="en-US" dirty="0" smtClean="0">
                <a:latin typeface="Courier" charset="0"/>
                <a:ea typeface="Courier" charset="0"/>
                <a:cs typeface="Courier" charset="0"/>
              </a:rPr>
              <a:t>echo $</a:t>
            </a:r>
            <a:r>
              <a:rPr lang="en-US" dirty="0" err="1" smtClean="0">
                <a:latin typeface="Courier" charset="0"/>
                <a:ea typeface="Courier" charset="0"/>
                <a:cs typeface="Courier" charset="0"/>
              </a:rPr>
              <a:t>newname</a:t>
            </a:r>
            <a:endParaRPr lang="en-US" dirty="0">
              <a:latin typeface="Courier" charset="0"/>
              <a:ea typeface="Courier" charset="0"/>
              <a:cs typeface="Courier" charset="0"/>
            </a:endParaRPr>
          </a:p>
          <a:p>
            <a:pPr>
              <a:defRPr/>
            </a:pPr>
            <a:r>
              <a:rPr lang="en-US" dirty="0" smtClean="0">
                <a:latin typeface="Courier" charset="0"/>
                <a:ea typeface="Courier" charset="0"/>
                <a:cs typeface="Courier" charset="0"/>
              </a:rPr>
              <a:t>done</a:t>
            </a:r>
            <a:endParaRPr lang="en-US" dirty="0">
              <a:latin typeface="Courier" charset="0"/>
              <a:ea typeface="Courier" charset="0"/>
              <a:cs typeface="Courier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" y="3902904"/>
            <a:ext cx="8378765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dirty="0" smtClean="0">
                <a:latin typeface="Avenir Book"/>
                <a:cs typeface="Avenir Book"/>
              </a:rPr>
              <a:t>Okay, this looks good. Now let’s string together the first and second parts: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57199" y="4778807"/>
            <a:ext cx="8378765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dirty="0" smtClean="0">
                <a:latin typeface="Avenir Book"/>
                <a:cs typeface="Avenir Book"/>
              </a:rPr>
              <a:t>Again, the </a:t>
            </a:r>
            <a:r>
              <a:rPr lang="en-US" sz="2400" dirty="0" smtClean="0">
                <a:latin typeface="Courier" charset="0"/>
                <a:ea typeface="Courier" charset="0"/>
                <a:cs typeface="Courier" charset="0"/>
              </a:rPr>
              <a:t>echo $</a:t>
            </a:r>
            <a:r>
              <a:rPr lang="en-US" sz="2400" dirty="0" err="1" smtClean="0">
                <a:latin typeface="Courier" charset="0"/>
                <a:ea typeface="Courier" charset="0"/>
                <a:cs typeface="Courier" charset="0"/>
              </a:rPr>
              <a:t>newname</a:t>
            </a:r>
            <a:r>
              <a:rPr lang="en-US" sz="2400" dirty="0" smtClean="0">
                <a:latin typeface="Avenir Book"/>
                <a:cs typeface="Avenir Book"/>
              </a:rPr>
              <a:t> command is meant to ensure everything looks good before moving things. It seems to look good to me!</a:t>
            </a:r>
          </a:p>
        </p:txBody>
      </p:sp>
    </p:spTree>
    <p:extLst>
      <p:ext uri="{BB962C8B-B14F-4D97-AF65-F5344CB8AC3E}">
        <p14:creationId xmlns:p14="http://schemas.microsoft.com/office/powerpoint/2010/main" val="1800402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80304"/>
            <a:ext cx="830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venir Book"/>
                <a:cs typeface="Avenir Book"/>
              </a:rPr>
              <a:t>Another way to parse file names:</a:t>
            </a:r>
            <a:endParaRPr lang="en-US" sz="3600" dirty="0">
              <a:latin typeface="Avenir Book"/>
              <a:cs typeface="Avenir Book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57200" y="741558"/>
            <a:ext cx="4800600" cy="2274"/>
          </a:xfrm>
          <a:prstGeom prst="line">
            <a:avLst/>
          </a:prstGeom>
          <a:ln w="25400" cmpd="sng"/>
          <a:effectLst>
            <a:outerShdw blurRad="40000" dist="20955" dir="5400000" rotWithShape="0">
              <a:srgbClr val="000000">
                <a:alpha val="30000"/>
              </a:srgbClr>
            </a:outerShdw>
          </a:effec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457200" y="799283"/>
            <a:ext cx="8378765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800" dirty="0" smtClean="0">
                <a:latin typeface="Avenir Book"/>
                <a:cs typeface="Avenir Book"/>
              </a:rPr>
              <a:t>A file shortening script: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57200" y="1303453"/>
            <a:ext cx="837876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dirty="0" smtClean="0">
                <a:latin typeface="Avenir Book"/>
                <a:cs typeface="Avenir Book"/>
              </a:rPr>
              <a:t>Open a file named </a:t>
            </a:r>
            <a:r>
              <a:rPr lang="en-US" sz="2400" dirty="0" err="1" smtClean="0">
                <a:latin typeface="Courier" charset="0"/>
                <a:ea typeface="Courier" charset="0"/>
                <a:cs typeface="Courier" charset="0"/>
              </a:rPr>
              <a:t>shorten.sh</a:t>
            </a:r>
            <a:endParaRPr lang="en-US" sz="2400" dirty="0" smtClean="0">
              <a:latin typeface="Courier" charset="0"/>
              <a:ea typeface="Courier" charset="0"/>
              <a:cs typeface="Courier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57200" y="1826673"/>
            <a:ext cx="539115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dirty="0">
                <a:latin typeface="Courier" charset="0"/>
                <a:ea typeface="Courier" charset="0"/>
                <a:cs typeface="Courier" charset="0"/>
              </a:rPr>
              <a:t>for filename in `find . –name </a:t>
            </a:r>
            <a:r>
              <a:rPr lang="en-US" dirty="0" smtClean="0">
                <a:latin typeface="Courier" charset="0"/>
                <a:ea typeface="Courier" charset="0"/>
                <a:cs typeface="Courier" charset="0"/>
              </a:rPr>
              <a:t>“*.</a:t>
            </a:r>
            <a:r>
              <a:rPr lang="en-US" dirty="0" err="1" smtClean="0">
                <a:latin typeface="Courier" charset="0"/>
                <a:ea typeface="Courier" charset="0"/>
                <a:cs typeface="Courier" charset="0"/>
              </a:rPr>
              <a:t>pdb</a:t>
            </a:r>
            <a:r>
              <a:rPr lang="en-US" dirty="0" smtClean="0">
                <a:latin typeface="Courier" charset="0"/>
                <a:ea typeface="Courier" charset="0"/>
                <a:cs typeface="Courier" charset="0"/>
              </a:rPr>
              <a:t>”`</a:t>
            </a:r>
            <a:endParaRPr lang="en-US" dirty="0">
              <a:latin typeface="Courier" charset="0"/>
              <a:ea typeface="Courier" charset="0"/>
              <a:cs typeface="Courier" charset="0"/>
            </a:endParaRPr>
          </a:p>
          <a:p>
            <a:pPr>
              <a:defRPr/>
            </a:pPr>
            <a:r>
              <a:rPr lang="en-US" dirty="0">
                <a:latin typeface="Courier" charset="0"/>
                <a:ea typeface="Courier" charset="0"/>
                <a:cs typeface="Courier" charset="0"/>
              </a:rPr>
              <a:t>do</a:t>
            </a:r>
          </a:p>
          <a:p>
            <a:pPr>
              <a:defRPr/>
            </a:pPr>
            <a:r>
              <a:rPr lang="en-US" dirty="0" smtClean="0">
                <a:latin typeface="Courier" charset="0"/>
                <a:ea typeface="Courier" charset="0"/>
                <a:cs typeface="Courier" charset="0"/>
              </a:rPr>
              <a:t>first=`</a:t>
            </a:r>
            <a:r>
              <a:rPr lang="en-US" dirty="0">
                <a:latin typeface="Courier" charset="0"/>
                <a:ea typeface="Courier" charset="0"/>
                <a:cs typeface="Courier" charset="0"/>
              </a:rPr>
              <a:t>echo $filename | </a:t>
            </a:r>
            <a:r>
              <a:rPr lang="en-US" dirty="0" smtClean="0">
                <a:latin typeface="Courier" charset="0"/>
                <a:ea typeface="Courier" charset="0"/>
                <a:cs typeface="Courier" charset="0"/>
              </a:rPr>
              <a:t>cut –d_ -f1-2`</a:t>
            </a:r>
          </a:p>
          <a:p>
            <a:pPr>
              <a:defRPr/>
            </a:pPr>
            <a:r>
              <a:rPr lang="en-US" dirty="0" smtClean="0">
                <a:latin typeface="Courier" charset="0"/>
                <a:ea typeface="Courier" charset="0"/>
                <a:cs typeface="Courier" charset="0"/>
              </a:rPr>
              <a:t>second=`echo $filename | cut –d_ -f5-` </a:t>
            </a:r>
          </a:p>
          <a:p>
            <a:pPr>
              <a:defRPr/>
            </a:pPr>
            <a:r>
              <a:rPr lang="en-US" dirty="0" err="1" smtClean="0">
                <a:latin typeface="Courier" charset="0"/>
                <a:ea typeface="Courier" charset="0"/>
                <a:cs typeface="Courier" charset="0"/>
              </a:rPr>
              <a:t>newname</a:t>
            </a:r>
            <a:r>
              <a:rPr lang="en-US" dirty="0" smtClean="0">
                <a:latin typeface="Courier" charset="0"/>
                <a:ea typeface="Courier" charset="0"/>
                <a:cs typeface="Courier" charset="0"/>
              </a:rPr>
              <a:t>=`echo ${first}_${second}`</a:t>
            </a:r>
          </a:p>
          <a:p>
            <a:pPr>
              <a:defRPr/>
            </a:pPr>
            <a:r>
              <a:rPr lang="en-US" dirty="0" smtClean="0">
                <a:latin typeface="Courier" charset="0"/>
                <a:ea typeface="Courier" charset="0"/>
                <a:cs typeface="Courier" charset="0"/>
              </a:rPr>
              <a:t>mv $filename $</a:t>
            </a:r>
            <a:r>
              <a:rPr lang="en-US" dirty="0" err="1" smtClean="0">
                <a:latin typeface="Courier" charset="0"/>
                <a:ea typeface="Courier" charset="0"/>
                <a:cs typeface="Courier" charset="0"/>
              </a:rPr>
              <a:t>newname</a:t>
            </a:r>
            <a:endParaRPr lang="en-US" dirty="0">
              <a:latin typeface="Courier" charset="0"/>
              <a:ea typeface="Courier" charset="0"/>
              <a:cs typeface="Courier" charset="0"/>
            </a:endParaRPr>
          </a:p>
          <a:p>
            <a:pPr>
              <a:defRPr/>
            </a:pPr>
            <a:r>
              <a:rPr lang="en-US" dirty="0" smtClean="0">
                <a:latin typeface="Courier" charset="0"/>
                <a:ea typeface="Courier" charset="0"/>
                <a:cs typeface="Courier" charset="0"/>
              </a:rPr>
              <a:t>done</a:t>
            </a:r>
            <a:endParaRPr lang="en-US" dirty="0">
              <a:latin typeface="Courier" charset="0"/>
              <a:ea typeface="Courier" charset="0"/>
              <a:cs typeface="Courier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57200" y="3902904"/>
            <a:ext cx="8378765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dirty="0" smtClean="0">
                <a:latin typeface="Avenir Book"/>
                <a:cs typeface="Avenir Book"/>
              </a:rPr>
              <a:t>I have replaced the “</a:t>
            </a:r>
            <a:r>
              <a:rPr lang="en-US" sz="2400" dirty="0" smtClean="0">
                <a:latin typeface="Courier" charset="0"/>
                <a:ea typeface="Courier" charset="0"/>
                <a:cs typeface="Courier" charset="0"/>
              </a:rPr>
              <a:t>echo $</a:t>
            </a:r>
            <a:r>
              <a:rPr lang="en-US" sz="2400" dirty="0" err="1" smtClean="0">
                <a:latin typeface="Courier" charset="0"/>
                <a:ea typeface="Courier" charset="0"/>
                <a:cs typeface="Courier" charset="0"/>
              </a:rPr>
              <a:t>newname</a:t>
            </a:r>
            <a:r>
              <a:rPr lang="en-US" sz="2400" dirty="0" smtClean="0">
                <a:latin typeface="Avenir Book"/>
                <a:cs typeface="Avenir Book"/>
              </a:rPr>
              <a:t>” command with the </a:t>
            </a:r>
            <a:r>
              <a:rPr lang="en-US" sz="2400" dirty="0" smtClean="0">
                <a:latin typeface="Courier" charset="0"/>
                <a:ea typeface="Courier" charset="0"/>
                <a:cs typeface="Courier" charset="0"/>
              </a:rPr>
              <a:t>mv</a:t>
            </a:r>
            <a:r>
              <a:rPr lang="en-US" sz="2400" dirty="0" smtClean="0">
                <a:latin typeface="Avenir Book"/>
                <a:cs typeface="Avenir Book"/>
              </a:rPr>
              <a:t> command from above.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57200" y="4733901"/>
            <a:ext cx="8378765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dirty="0" smtClean="0">
                <a:latin typeface="Avenir Book"/>
                <a:cs typeface="Avenir Book"/>
              </a:rPr>
              <a:t>This script will completely replace the filenames in the directory that fit the find criteria, but not change the contents of the files themselves.</a:t>
            </a:r>
          </a:p>
        </p:txBody>
      </p:sp>
    </p:spTree>
    <p:extLst>
      <p:ext uri="{BB962C8B-B14F-4D97-AF65-F5344CB8AC3E}">
        <p14:creationId xmlns:p14="http://schemas.microsoft.com/office/powerpoint/2010/main" val="1039044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80304"/>
            <a:ext cx="830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venir Book"/>
                <a:cs typeface="Avenir Book"/>
              </a:rPr>
              <a:t>Going into files</a:t>
            </a:r>
            <a:endParaRPr lang="en-US" sz="3600" dirty="0">
              <a:latin typeface="Avenir Book"/>
              <a:cs typeface="Avenir Book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57200" y="741558"/>
            <a:ext cx="4800600" cy="2274"/>
          </a:xfrm>
          <a:prstGeom prst="line">
            <a:avLst/>
          </a:prstGeom>
          <a:ln w="25400" cmpd="sng"/>
          <a:effectLst>
            <a:outerShdw blurRad="40000" dist="20955" dir="5400000" rotWithShape="0">
              <a:srgbClr val="000000">
                <a:alpha val="30000"/>
              </a:srgbClr>
            </a:outerShdw>
          </a:effec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457200" y="799283"/>
            <a:ext cx="8378765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800" dirty="0" smtClean="0">
                <a:latin typeface="Avenir Book"/>
                <a:cs typeface="Avenir Book"/>
              </a:rPr>
              <a:t>Often we want to ask questions about what’s in a file (or set of files).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57200" y="1753390"/>
            <a:ext cx="8378765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800" dirty="0" smtClean="0">
                <a:latin typeface="Avenir Book"/>
                <a:cs typeface="Avenir Book"/>
              </a:rPr>
              <a:t>A new command: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57200" y="2210119"/>
            <a:ext cx="4394200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200" dirty="0" smtClean="0">
                <a:latin typeface="Courier" charset="0"/>
                <a:ea typeface="Courier" charset="0"/>
                <a:cs typeface="Courier" charset="0"/>
              </a:rPr>
              <a:t>grep –o / -v </a:t>
            </a:r>
            <a:r>
              <a:rPr lang="en-US" sz="2200" i="1" dirty="0" smtClean="0">
                <a:latin typeface="Courier" charset="0"/>
                <a:ea typeface="Courier" charset="0"/>
                <a:cs typeface="Courier" charset="0"/>
              </a:rPr>
              <a:t>filename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209990" y="2074088"/>
            <a:ext cx="4625975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200" smtClean="0">
                <a:latin typeface="Avenir Book"/>
                <a:cs typeface="Avenir Book"/>
              </a:rPr>
              <a:t>Basically searches within a file for a string</a:t>
            </a:r>
            <a:endParaRPr lang="en-US" sz="2200" dirty="0" smtClean="0">
              <a:latin typeface="Avenir Book"/>
              <a:cs typeface="Avenir Book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57199" y="2979560"/>
            <a:ext cx="8378765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800" dirty="0" smtClean="0">
                <a:latin typeface="Avenir Book"/>
                <a:cs typeface="Avenir Book"/>
              </a:rPr>
              <a:t>This is an incredibly useful command and can use regular expressions (no time to talk in detail about that, but google some tutorials)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57199" y="4403956"/>
            <a:ext cx="8378765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800" dirty="0" smtClean="0">
                <a:latin typeface="Avenir Book"/>
                <a:cs typeface="Avenir Book"/>
              </a:rPr>
              <a:t>Let’s open one of our .</a:t>
            </a:r>
            <a:r>
              <a:rPr lang="en-US" sz="2800" dirty="0" err="1" smtClean="0">
                <a:latin typeface="Avenir Book"/>
                <a:cs typeface="Avenir Book"/>
              </a:rPr>
              <a:t>pdb</a:t>
            </a:r>
            <a:r>
              <a:rPr lang="en-US" sz="2800" dirty="0" smtClean="0">
                <a:latin typeface="Avenir Book"/>
                <a:cs typeface="Avenir Book"/>
              </a:rPr>
              <a:t> files and see what’s in it.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57199" y="4966577"/>
            <a:ext cx="8378765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800" dirty="0" smtClean="0">
                <a:latin typeface="Avenir Book"/>
                <a:cs typeface="Avenir Book"/>
              </a:rPr>
              <a:t>Okay, so amino acids. Let’s find out how many </a:t>
            </a:r>
            <a:r>
              <a:rPr lang="en-US" sz="2800" dirty="0" err="1" smtClean="0">
                <a:latin typeface="Avenir Book"/>
                <a:cs typeface="Avenir Book"/>
              </a:rPr>
              <a:t>serines</a:t>
            </a:r>
            <a:r>
              <a:rPr lang="en-US" sz="2800" dirty="0" smtClean="0">
                <a:latin typeface="Avenir Book"/>
                <a:cs typeface="Avenir Book"/>
              </a:rPr>
              <a:t> are in this protein.</a:t>
            </a:r>
          </a:p>
        </p:txBody>
      </p:sp>
    </p:spTree>
    <p:extLst>
      <p:ext uri="{BB962C8B-B14F-4D97-AF65-F5344CB8AC3E}">
        <p14:creationId xmlns:p14="http://schemas.microsoft.com/office/powerpoint/2010/main" val="1908014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80304"/>
            <a:ext cx="830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venir Book"/>
                <a:cs typeface="Avenir Book"/>
              </a:rPr>
              <a:t>Going into files</a:t>
            </a:r>
            <a:endParaRPr lang="en-US" sz="3600" dirty="0">
              <a:latin typeface="Avenir Book"/>
              <a:cs typeface="Avenir Book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57200" y="741558"/>
            <a:ext cx="4800600" cy="2274"/>
          </a:xfrm>
          <a:prstGeom prst="line">
            <a:avLst/>
          </a:prstGeom>
          <a:ln w="25400" cmpd="sng"/>
          <a:effectLst>
            <a:outerShdw blurRad="40000" dist="20955" dir="5400000" rotWithShape="0">
              <a:srgbClr val="000000">
                <a:alpha val="30000"/>
              </a:srgbClr>
            </a:outerShdw>
          </a:effec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457200" y="799283"/>
            <a:ext cx="8378765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800" dirty="0" smtClean="0">
                <a:latin typeface="Avenir Book"/>
                <a:cs typeface="Avenir Book"/>
              </a:rPr>
              <a:t>Let’s try to grep for the string “SER” (case sensitive)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57200" y="1322503"/>
            <a:ext cx="4394200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200" dirty="0" smtClean="0">
                <a:latin typeface="Courier" charset="0"/>
                <a:ea typeface="Courier" charset="0"/>
                <a:cs typeface="Courier" charset="0"/>
              </a:rPr>
              <a:t>grep SER bpy_8_0001.pdb</a:t>
            </a:r>
            <a:endParaRPr lang="en-US" sz="2200" i="1" dirty="0" smtClean="0">
              <a:latin typeface="Courier" charset="0"/>
              <a:ea typeface="Courier" charset="0"/>
              <a:cs typeface="Courier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7199" y="1845723"/>
            <a:ext cx="8378765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800" dirty="0" smtClean="0">
                <a:latin typeface="Avenir Book"/>
                <a:cs typeface="Avenir Book"/>
              </a:rPr>
              <a:t>Okay, it worked</a:t>
            </a:r>
            <a:r>
              <a:rPr lang="en-US" sz="2800" smtClean="0">
                <a:latin typeface="Avenir Book"/>
                <a:cs typeface="Avenir Book"/>
              </a:rPr>
              <a:t>, but gave us way more than we wanted.</a:t>
            </a:r>
            <a:endParaRPr lang="en-US" sz="2800" dirty="0" smtClean="0">
              <a:latin typeface="Avenir Book"/>
              <a:cs typeface="Avenir Book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457199" y="2914870"/>
            <a:ext cx="8378765" cy="1384994"/>
            <a:chOff x="457199" y="2758293"/>
            <a:chExt cx="8378765" cy="1384994"/>
          </a:xfrm>
        </p:grpSpPr>
        <p:sp>
          <p:nvSpPr>
            <p:cNvPr id="9" name="TextBox 8"/>
            <p:cNvSpPr txBox="1"/>
            <p:nvPr/>
          </p:nvSpPr>
          <p:spPr>
            <a:xfrm>
              <a:off x="457199" y="2758293"/>
              <a:ext cx="8378765" cy="95410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en-US" sz="2800" dirty="0" smtClean="0">
                  <a:latin typeface="Avenir Book"/>
                  <a:cs typeface="Avenir Book"/>
                </a:rPr>
                <a:t>What you’re grepping for can be put in double quotes to add specificity (i.e. SER with spaces):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457200" y="3712400"/>
              <a:ext cx="7346950" cy="43088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en-US" sz="2200" dirty="0" smtClean="0">
                  <a:latin typeface="Courier" charset="0"/>
                  <a:ea typeface="Courier" charset="0"/>
                  <a:cs typeface="Courier" charset="0"/>
                </a:rPr>
                <a:t>grep “ SER “ bpy_8_0001.pdb</a:t>
              </a:r>
              <a:endParaRPr lang="en-US" sz="2200" i="1" dirty="0" smtClean="0">
                <a:latin typeface="Courier" charset="0"/>
                <a:ea typeface="Courier" charset="0"/>
                <a:cs typeface="Courier" charset="0"/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457199" y="4414904"/>
            <a:ext cx="8378765" cy="934144"/>
            <a:chOff x="457199" y="2764643"/>
            <a:chExt cx="8378765" cy="934144"/>
          </a:xfrm>
        </p:grpSpPr>
        <p:sp>
          <p:nvSpPr>
            <p:cNvPr id="13" name="TextBox 12"/>
            <p:cNvSpPr txBox="1"/>
            <p:nvPr/>
          </p:nvSpPr>
          <p:spPr>
            <a:xfrm>
              <a:off x="457199" y="2764643"/>
              <a:ext cx="8378765" cy="52322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en-US" sz="2800" dirty="0" smtClean="0">
                  <a:latin typeface="Avenir Book"/>
                  <a:cs typeface="Avenir Book"/>
                </a:rPr>
                <a:t>We still get too much</a:t>
              </a:r>
              <a:r>
                <a:rPr lang="is-IS" sz="2800" dirty="0" smtClean="0">
                  <a:latin typeface="Avenir Book"/>
                  <a:cs typeface="Avenir Book"/>
                </a:rPr>
                <a:t>… Let’s make it more specific:</a:t>
              </a:r>
              <a:endParaRPr lang="en-US" sz="2800" dirty="0" smtClean="0">
                <a:latin typeface="Avenir Book"/>
                <a:cs typeface="Avenir Book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457200" y="3267900"/>
              <a:ext cx="7346950" cy="43088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en-US" sz="2200" dirty="0" smtClean="0">
                  <a:latin typeface="Courier" charset="0"/>
                  <a:ea typeface="Courier" charset="0"/>
                  <a:cs typeface="Courier" charset="0"/>
                </a:rPr>
                <a:t>grep “ </a:t>
              </a:r>
              <a:r>
                <a:rPr lang="en-US" sz="2200" smtClean="0">
                  <a:latin typeface="Courier" charset="0"/>
                  <a:ea typeface="Courier" charset="0"/>
                  <a:cs typeface="Courier" charset="0"/>
                </a:rPr>
                <a:t>SER A “ </a:t>
              </a:r>
              <a:r>
                <a:rPr lang="en-US" sz="2200" dirty="0" smtClean="0">
                  <a:latin typeface="Courier" charset="0"/>
                  <a:ea typeface="Courier" charset="0"/>
                  <a:cs typeface="Courier" charset="0"/>
                </a:rPr>
                <a:t>bpy_8_0001.pdb</a:t>
              </a:r>
              <a:endParaRPr lang="en-US" sz="2200" i="1" dirty="0" smtClean="0">
                <a:latin typeface="Courier" charset="0"/>
                <a:ea typeface="Courier" charset="0"/>
                <a:cs typeface="Courier" charset="0"/>
              </a:endParaRPr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457199" y="5464087"/>
            <a:ext cx="8378765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800" dirty="0" smtClean="0">
                <a:latin typeface="Avenir Book"/>
                <a:cs typeface="Avenir Book"/>
              </a:rPr>
              <a:t>Hey, that looks great! Only one chain. But which residues are the serine residues?</a:t>
            </a:r>
          </a:p>
        </p:txBody>
      </p:sp>
    </p:spTree>
    <p:extLst>
      <p:ext uri="{BB962C8B-B14F-4D97-AF65-F5344CB8AC3E}">
        <p14:creationId xmlns:p14="http://schemas.microsoft.com/office/powerpoint/2010/main" val="688587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6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80304"/>
            <a:ext cx="830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venir Book"/>
                <a:cs typeface="Avenir Book"/>
              </a:rPr>
              <a:t>Going into files</a:t>
            </a:r>
            <a:endParaRPr lang="en-US" sz="3600" dirty="0">
              <a:latin typeface="Avenir Book"/>
              <a:cs typeface="Avenir Book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57200" y="741558"/>
            <a:ext cx="4800600" cy="2274"/>
          </a:xfrm>
          <a:prstGeom prst="line">
            <a:avLst/>
          </a:prstGeom>
          <a:ln w="25400" cmpd="sng"/>
          <a:effectLst>
            <a:outerShdw blurRad="40000" dist="20955" dir="5400000" rotWithShape="0">
              <a:srgbClr val="000000">
                <a:alpha val="30000"/>
              </a:srgbClr>
            </a:outerShdw>
          </a:effec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457198" y="902490"/>
            <a:ext cx="8378765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800" dirty="0" smtClean="0">
                <a:latin typeface="Avenir Book"/>
                <a:cs typeface="Avenir Book"/>
              </a:rPr>
              <a:t>A new command: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57198" y="1359219"/>
            <a:ext cx="4394200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200" dirty="0" err="1" smtClean="0">
                <a:latin typeface="Courier" charset="0"/>
                <a:ea typeface="Courier" charset="0"/>
                <a:cs typeface="Courier" charset="0"/>
              </a:rPr>
              <a:t>awk</a:t>
            </a:r>
            <a:r>
              <a:rPr lang="en-US" sz="2200" dirty="0" smtClean="0">
                <a:latin typeface="Courier" charset="0"/>
                <a:ea typeface="Courier" charset="0"/>
                <a:cs typeface="Courier" charset="0"/>
              </a:rPr>
              <a:t> [some command]</a:t>
            </a:r>
            <a:endParaRPr lang="en-US" sz="2200" i="1" dirty="0" smtClean="0">
              <a:latin typeface="Courier" charset="0"/>
              <a:ea typeface="Courier" charset="0"/>
              <a:cs typeface="Courier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648075" y="1392465"/>
            <a:ext cx="5356225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200" smtClean="0">
                <a:latin typeface="Avenir Book"/>
                <a:cs typeface="Avenir Book"/>
              </a:rPr>
              <a:t>Great for parsing files</a:t>
            </a:r>
            <a:endParaRPr lang="en-US" sz="2200" dirty="0" smtClean="0">
              <a:latin typeface="Avenir Book"/>
              <a:cs typeface="Avenir Book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198" y="2728373"/>
            <a:ext cx="8378765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dirty="0" smtClean="0">
                <a:latin typeface="Avenir Book"/>
                <a:cs typeface="Avenir Book"/>
              </a:rPr>
              <a:t>We are going to use </a:t>
            </a:r>
            <a:r>
              <a:rPr lang="en-US" sz="2400" dirty="0" err="1" smtClean="0">
                <a:latin typeface="Courier" charset="0"/>
                <a:ea typeface="Courier" charset="0"/>
                <a:cs typeface="Courier" charset="0"/>
              </a:rPr>
              <a:t>awk</a:t>
            </a:r>
            <a:r>
              <a:rPr lang="en-US" sz="2400" dirty="0" smtClean="0">
                <a:latin typeface="Avenir Book"/>
                <a:cs typeface="Avenir Book"/>
              </a:rPr>
              <a:t> to parse this file by printing a particular column of interest, but need to start with our </a:t>
            </a:r>
            <a:r>
              <a:rPr lang="en-US" sz="2400" dirty="0" smtClean="0">
                <a:latin typeface="Courier" charset="0"/>
                <a:ea typeface="Courier" charset="0"/>
                <a:cs typeface="Courier" charset="0"/>
              </a:rPr>
              <a:t>grep</a:t>
            </a:r>
            <a:r>
              <a:rPr lang="en-US" sz="2400" dirty="0" smtClean="0">
                <a:latin typeface="Avenir Book"/>
                <a:cs typeface="Avenir Book"/>
              </a:rPr>
              <a:t> command first. </a:t>
            </a:r>
            <a:r>
              <a:rPr lang="en-US" sz="2400" dirty="0" smtClean="0">
                <a:latin typeface="Avenir Book"/>
                <a:cs typeface="Avenir Book"/>
              </a:rPr>
              <a:t>Why?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57198" y="1815166"/>
            <a:ext cx="8378765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dirty="0" smtClean="0">
                <a:latin typeface="Avenir Book"/>
                <a:cs typeface="Avenir Book"/>
              </a:rPr>
              <a:t>Melissa’s student put together a really awesome tutorial:</a:t>
            </a:r>
          </a:p>
          <a:p>
            <a:pPr>
              <a:defRPr/>
            </a:pPr>
            <a:r>
              <a:rPr lang="en-US" sz="2400" u="sng" dirty="0">
                <a:hlinkClick r:id="rId2"/>
              </a:rPr>
              <a:t>https://</a:t>
            </a:r>
            <a:r>
              <a:rPr lang="en-US" sz="2400" u="sng" dirty="0" smtClean="0">
                <a:hlinkClick r:id="rId2"/>
              </a:rPr>
              <a:t>github.com/mnievesc/Short-Awk-Tutorial</a:t>
            </a:r>
            <a:endParaRPr lang="en-US" sz="2400" u="sng" dirty="0" smtClean="0"/>
          </a:p>
        </p:txBody>
      </p:sp>
      <p:grpSp>
        <p:nvGrpSpPr>
          <p:cNvPr id="2" name="Group 1"/>
          <p:cNvGrpSpPr/>
          <p:nvPr/>
        </p:nvGrpSpPr>
        <p:grpSpPr>
          <a:xfrm>
            <a:off x="420717" y="3949963"/>
            <a:ext cx="8415244" cy="2844537"/>
            <a:chOff x="420717" y="3949963"/>
            <a:chExt cx="8415244" cy="2844537"/>
          </a:xfrm>
        </p:grpSpPr>
        <p:sp>
          <p:nvSpPr>
            <p:cNvPr id="13" name="TextBox 12"/>
            <p:cNvSpPr txBox="1"/>
            <p:nvPr/>
          </p:nvSpPr>
          <p:spPr>
            <a:xfrm>
              <a:off x="457198" y="6025059"/>
              <a:ext cx="8378763" cy="76944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en-US" sz="2200" dirty="0" smtClean="0">
                  <a:latin typeface="Courier" charset="0"/>
                  <a:ea typeface="Courier" charset="0"/>
                  <a:cs typeface="Courier" charset="0"/>
                </a:rPr>
                <a:t>grep “ </a:t>
              </a:r>
              <a:r>
                <a:rPr lang="en-US" sz="2200" dirty="0">
                  <a:latin typeface="Courier" charset="0"/>
                  <a:ea typeface="Courier" charset="0"/>
                  <a:cs typeface="Courier" charset="0"/>
                </a:rPr>
                <a:t>SER A “ bpy_8_0001.pdb | </a:t>
              </a:r>
              <a:r>
                <a:rPr lang="en-US" sz="2200" dirty="0" err="1">
                  <a:latin typeface="Courier" charset="0"/>
                  <a:ea typeface="Courier" charset="0"/>
                  <a:cs typeface="Courier" charset="0"/>
                </a:rPr>
                <a:t>awk</a:t>
              </a:r>
              <a:r>
                <a:rPr lang="en-US" sz="2200" dirty="0">
                  <a:latin typeface="Courier" charset="0"/>
                  <a:ea typeface="Courier" charset="0"/>
                  <a:cs typeface="Courier" charset="0"/>
                </a:rPr>
                <a:t> ‘{print $6</a:t>
              </a:r>
              <a:r>
                <a:rPr lang="en-US" sz="2200" dirty="0" smtClean="0">
                  <a:latin typeface="Courier" charset="0"/>
                  <a:ea typeface="Courier" charset="0"/>
                  <a:cs typeface="Courier" charset="0"/>
                </a:rPr>
                <a:t>}’</a:t>
              </a:r>
              <a:endParaRPr lang="en-US" sz="2200" i="1" dirty="0">
                <a:latin typeface="Courier" charset="0"/>
                <a:ea typeface="Courier" charset="0"/>
                <a:cs typeface="Courier" charset="0"/>
              </a:endParaRPr>
            </a:p>
            <a:p>
              <a:pPr>
                <a:defRPr/>
              </a:pPr>
              <a:endParaRPr lang="en-US" sz="2200" i="1" dirty="0" smtClean="0">
                <a:latin typeface="Courier" charset="0"/>
                <a:ea typeface="Courier" charset="0"/>
                <a:cs typeface="Courier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420717" y="4513580"/>
              <a:ext cx="8378765" cy="156966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en-US" sz="2400" dirty="0" smtClean="0">
                  <a:latin typeface="Avenir Book"/>
                  <a:cs typeface="Avenir Book"/>
                </a:rPr>
                <a:t>The </a:t>
              </a:r>
              <a:r>
                <a:rPr lang="en-US" sz="2400" dirty="0" err="1" smtClean="0">
                  <a:latin typeface="Courier" charset="0"/>
                  <a:ea typeface="Courier" charset="0"/>
                  <a:cs typeface="Courier" charset="0"/>
                </a:rPr>
                <a:t>awk</a:t>
              </a:r>
              <a:r>
                <a:rPr lang="en-US" sz="2400" dirty="0" smtClean="0">
                  <a:latin typeface="Avenir Book"/>
                  <a:cs typeface="Avenir Book"/>
                </a:rPr>
                <a:t> command </a:t>
              </a:r>
              <a:r>
                <a:rPr lang="en-US" sz="2400" dirty="0" smtClean="0">
                  <a:latin typeface="Avenir Book"/>
                  <a:cs typeface="Avenir Book"/>
                </a:rPr>
                <a:t>above</a:t>
              </a:r>
              <a:r>
                <a:rPr lang="en-US" sz="2400" dirty="0" smtClean="0">
                  <a:latin typeface="Avenir Book"/>
                  <a:cs typeface="Avenir Book"/>
                </a:rPr>
                <a:t> </a:t>
              </a:r>
              <a:r>
                <a:rPr lang="en-US" sz="2400" dirty="0" smtClean="0">
                  <a:latin typeface="Avenir Book"/>
                  <a:cs typeface="Avenir Book"/>
                </a:rPr>
                <a:t>would print </a:t>
              </a:r>
              <a:r>
                <a:rPr lang="en-US" sz="2400" dirty="0" smtClean="0">
                  <a:latin typeface="Avenir Book"/>
                  <a:cs typeface="Avenir Book"/>
                </a:rPr>
                <a:t>all values in column 6. However, </a:t>
              </a:r>
              <a:r>
                <a:rPr lang="en-US" sz="2400" dirty="0" smtClean="0">
                  <a:latin typeface="Avenir Book"/>
                  <a:cs typeface="Avenir Book"/>
                </a:rPr>
                <a:t>some of them are empty or contain information we don’t want</a:t>
              </a:r>
              <a:r>
                <a:rPr lang="en-US" sz="2400" dirty="0" smtClean="0">
                  <a:latin typeface="Avenir Book"/>
                  <a:cs typeface="Avenir Book"/>
                </a:rPr>
                <a:t>. Instead, we use grep to first get just what we want:</a:t>
              </a:r>
              <a:endParaRPr lang="en-US" sz="2400" dirty="0" smtClean="0">
                <a:latin typeface="Avenir Book"/>
                <a:cs typeface="Avenir Book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457198" y="3949963"/>
              <a:ext cx="8378763" cy="76944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en-US" sz="2200" dirty="0" err="1" smtClean="0">
                  <a:latin typeface="Courier" charset="0"/>
                  <a:ea typeface="Courier" charset="0"/>
                  <a:cs typeface="Courier" charset="0"/>
                </a:rPr>
                <a:t>awk</a:t>
              </a:r>
              <a:r>
                <a:rPr lang="en-US" sz="2200" dirty="0" smtClean="0">
                  <a:latin typeface="Courier" charset="0"/>
                  <a:ea typeface="Courier" charset="0"/>
                  <a:cs typeface="Courier" charset="0"/>
                </a:rPr>
                <a:t> </a:t>
              </a:r>
              <a:r>
                <a:rPr lang="en-US" sz="2200" dirty="0">
                  <a:latin typeface="Courier" charset="0"/>
                  <a:ea typeface="Courier" charset="0"/>
                  <a:cs typeface="Courier" charset="0"/>
                </a:rPr>
                <a:t>‘{print $6</a:t>
              </a:r>
              <a:r>
                <a:rPr lang="en-US" sz="2200" dirty="0">
                  <a:latin typeface="Courier" charset="0"/>
                  <a:ea typeface="Courier" charset="0"/>
                  <a:cs typeface="Courier" charset="0"/>
                </a:rPr>
                <a:t>}’ bpy_8_0001.pdb</a:t>
              </a:r>
              <a:endParaRPr lang="en-US" sz="2200" i="1" dirty="0">
                <a:latin typeface="Courier" charset="0"/>
                <a:ea typeface="Courier" charset="0"/>
                <a:cs typeface="Courier" charset="0"/>
              </a:endParaRPr>
            </a:p>
            <a:p>
              <a:pPr>
                <a:defRPr/>
              </a:pPr>
              <a:endParaRPr lang="en-US" sz="2200" i="1" dirty="0" smtClean="0">
                <a:latin typeface="Courier" charset="0"/>
                <a:ea typeface="Courier" charset="0"/>
                <a:cs typeface="Courier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75994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80304"/>
            <a:ext cx="830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venir Book"/>
                <a:cs typeface="Avenir Book"/>
              </a:rPr>
              <a:t>Going into files</a:t>
            </a:r>
            <a:endParaRPr lang="en-US" sz="3600" dirty="0">
              <a:latin typeface="Avenir Book"/>
              <a:cs typeface="Avenir Book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57200" y="741558"/>
            <a:ext cx="4800600" cy="2274"/>
          </a:xfrm>
          <a:prstGeom prst="line">
            <a:avLst/>
          </a:prstGeom>
          <a:ln w="25400" cmpd="sng"/>
          <a:effectLst>
            <a:outerShdw blurRad="40000" dist="20955" dir="5400000" rotWithShape="0">
              <a:srgbClr val="000000">
                <a:alpha val="30000"/>
              </a:srgbClr>
            </a:outerShdw>
          </a:effec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457200" y="799283"/>
            <a:ext cx="8378765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800" dirty="0" smtClean="0">
                <a:latin typeface="Avenir Book"/>
                <a:cs typeface="Avenir Book"/>
              </a:rPr>
              <a:t>Okay, so this works, but now we get a whole list of residue numbers.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57200" y="1728780"/>
            <a:ext cx="8378765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800" dirty="0">
                <a:latin typeface="Avenir Book"/>
                <a:cs typeface="Avenir Book"/>
              </a:rPr>
              <a:t>N</a:t>
            </a:r>
            <a:r>
              <a:rPr lang="en-US" sz="2800" dirty="0" smtClean="0">
                <a:latin typeface="Avenir Book"/>
                <a:cs typeface="Avenir Book"/>
              </a:rPr>
              <a:t>ew commands: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57200" y="2169469"/>
            <a:ext cx="4394200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200" dirty="0" err="1" smtClean="0">
                <a:latin typeface="Courier" charset="0"/>
                <a:ea typeface="Courier" charset="0"/>
                <a:cs typeface="Courier" charset="0"/>
              </a:rPr>
              <a:t>uniq</a:t>
            </a:r>
            <a:r>
              <a:rPr lang="en-US" sz="2200" dirty="0" smtClean="0"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sz="2200" i="1" dirty="0" smtClean="0">
                <a:latin typeface="Courier" charset="0"/>
                <a:ea typeface="Courier" charset="0"/>
                <a:cs typeface="Courier" charset="0"/>
              </a:rPr>
              <a:t>filename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073401" y="2169469"/>
            <a:ext cx="4089400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200" smtClean="0">
                <a:latin typeface="Avenir Book"/>
                <a:cs typeface="Avenir Book"/>
              </a:rPr>
              <a:t>Remove duplicate lines in a file</a:t>
            </a:r>
            <a:endParaRPr lang="en-US" sz="2200" dirty="0" smtClean="0">
              <a:latin typeface="Avenir Book"/>
              <a:cs typeface="Avenir Book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57200" y="2589482"/>
            <a:ext cx="4394200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200" dirty="0" smtClean="0">
                <a:latin typeface="Courier" charset="0"/>
                <a:ea typeface="Courier" charset="0"/>
                <a:cs typeface="Courier" charset="0"/>
              </a:rPr>
              <a:t>sort –n –k </a:t>
            </a:r>
            <a:r>
              <a:rPr lang="en-US" sz="2200" i="1" dirty="0" smtClean="0">
                <a:latin typeface="Courier" charset="0"/>
                <a:ea typeface="Courier" charset="0"/>
                <a:cs typeface="Courier" charset="0"/>
              </a:rPr>
              <a:t>filename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867150" y="2606687"/>
            <a:ext cx="5048249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200" dirty="0" smtClean="0">
                <a:latin typeface="Avenir Book"/>
                <a:cs typeface="Avenir Book"/>
              </a:rPr>
              <a:t>Sorts a file by user defined parameters</a:t>
            </a:r>
          </a:p>
        </p:txBody>
      </p:sp>
      <p:grpSp>
        <p:nvGrpSpPr>
          <p:cNvPr id="14" name="Group 13"/>
          <p:cNvGrpSpPr/>
          <p:nvPr/>
        </p:nvGrpSpPr>
        <p:grpSpPr>
          <a:xfrm>
            <a:off x="820605" y="3037574"/>
            <a:ext cx="1186002" cy="798190"/>
            <a:chOff x="1459470" y="2142328"/>
            <a:chExt cx="639744" cy="798190"/>
          </a:xfrm>
        </p:grpSpPr>
        <p:cxnSp>
          <p:nvCxnSpPr>
            <p:cNvPr id="15" name="Straight Arrow Connector 14"/>
            <p:cNvCxnSpPr/>
            <p:nvPr/>
          </p:nvCxnSpPr>
          <p:spPr>
            <a:xfrm flipV="1">
              <a:off x="1779339" y="2142328"/>
              <a:ext cx="0" cy="417867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Rectangle 15"/>
            <p:cNvSpPr/>
            <p:nvPr/>
          </p:nvSpPr>
          <p:spPr>
            <a:xfrm>
              <a:off x="1459470" y="2571186"/>
              <a:ext cx="639744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mtClean="0">
                  <a:latin typeface="Avenir Book"/>
                  <a:cs typeface="Avenir Book"/>
                </a:rPr>
                <a:t>numerical</a:t>
              </a:r>
              <a:endParaRPr lang="en-US" dirty="0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1365250" y="3037574"/>
            <a:ext cx="1508405" cy="1830839"/>
            <a:chOff x="1390963" y="2142328"/>
            <a:chExt cx="813652" cy="1830839"/>
          </a:xfrm>
        </p:grpSpPr>
        <p:cxnSp>
          <p:nvCxnSpPr>
            <p:cNvPr id="18" name="Straight Arrow Connector 17"/>
            <p:cNvCxnSpPr/>
            <p:nvPr/>
          </p:nvCxnSpPr>
          <p:spPr>
            <a:xfrm flipV="1">
              <a:off x="1797789" y="2142328"/>
              <a:ext cx="1" cy="1184508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Rectangle 18"/>
            <p:cNvSpPr/>
            <p:nvPr/>
          </p:nvSpPr>
          <p:spPr>
            <a:xfrm>
              <a:off x="1390963" y="3326836"/>
              <a:ext cx="813652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dirty="0" smtClean="0">
                  <a:latin typeface="Avenir Book"/>
                  <a:cs typeface="Avenir Book"/>
                </a:rPr>
                <a:t>The “key” of interest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568469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57200" y="80304"/>
            <a:ext cx="830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venir Book"/>
                <a:cs typeface="Avenir Book"/>
              </a:rPr>
              <a:t>Are there resources I can use?</a:t>
            </a:r>
            <a:endParaRPr lang="en-US" sz="3600" dirty="0">
              <a:latin typeface="Avenir Book"/>
              <a:cs typeface="Avenir Book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457200" y="741558"/>
            <a:ext cx="4800600" cy="2274"/>
          </a:xfrm>
          <a:prstGeom prst="line">
            <a:avLst/>
          </a:prstGeom>
          <a:ln w="25400" cmpd="sng"/>
          <a:effectLst>
            <a:outerShdw blurRad="40000" dist="20955" dir="5400000" rotWithShape="0">
              <a:srgbClr val="000000">
                <a:alpha val="30000"/>
              </a:srgbClr>
            </a:outerShdw>
          </a:effec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79476" y="848188"/>
            <a:ext cx="8378765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800" dirty="0" smtClean="0">
                <a:latin typeface="Avenir Book"/>
                <a:cs typeface="Avenir Book"/>
              </a:rPr>
              <a:t>Certainly</a:t>
            </a:r>
            <a:r>
              <a:rPr lang="is-IS" sz="2800" dirty="0" smtClean="0">
                <a:latin typeface="Avenir Book"/>
                <a:cs typeface="Avenir Book"/>
              </a:rPr>
              <a:t>… </a:t>
            </a:r>
            <a:endParaRPr lang="en-US" sz="2800" dirty="0" smtClean="0">
              <a:latin typeface="Avenir Book"/>
              <a:cs typeface="Avenir Book"/>
            </a:endParaRPr>
          </a:p>
        </p:txBody>
      </p:sp>
      <p:sp>
        <p:nvSpPr>
          <p:cNvPr id="5" name="Left Brace 4"/>
          <p:cNvSpPr/>
          <p:nvPr/>
        </p:nvSpPr>
        <p:spPr>
          <a:xfrm>
            <a:off x="2978150" y="1993900"/>
            <a:ext cx="146050" cy="3740150"/>
          </a:xfrm>
          <a:prstGeom prst="leftBrac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06476" y="3660259"/>
            <a:ext cx="239594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Avenir Book"/>
                <a:cs typeface="Avenir Book"/>
              </a:rPr>
              <a:t>All of these are pdfs</a:t>
            </a:r>
            <a:r>
              <a:rPr lang="is-IS" dirty="0" smtClean="0"/>
              <a:t>…</a:t>
            </a:r>
            <a:endParaRPr lang="en-US" dirty="0">
              <a:latin typeface="Avenir Book"/>
              <a:cs typeface="Avenir Book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4200" y="1308100"/>
            <a:ext cx="3184147" cy="4779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5560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80304"/>
            <a:ext cx="830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venir Book"/>
                <a:cs typeface="Avenir Book"/>
              </a:rPr>
              <a:t>Going into files</a:t>
            </a:r>
            <a:endParaRPr lang="en-US" sz="3600" dirty="0">
              <a:latin typeface="Avenir Book"/>
              <a:cs typeface="Avenir Book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57200" y="741558"/>
            <a:ext cx="4800600" cy="2274"/>
          </a:xfrm>
          <a:prstGeom prst="line">
            <a:avLst/>
          </a:prstGeom>
          <a:ln w="25400" cmpd="sng"/>
          <a:effectLst>
            <a:outerShdw blurRad="40000" dist="20955" dir="5400000" rotWithShape="0">
              <a:srgbClr val="000000">
                <a:alpha val="30000"/>
              </a:srgbClr>
            </a:outerShdw>
          </a:effec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457200" y="799283"/>
            <a:ext cx="8378765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800" dirty="0" smtClean="0">
                <a:latin typeface="Avenir Book"/>
                <a:cs typeface="Avenir Book"/>
              </a:rPr>
              <a:t>Okay, so this works, but now we get a whole list of residue numbers.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57200" y="1728780"/>
            <a:ext cx="8378765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800" dirty="0">
                <a:latin typeface="Avenir Book"/>
                <a:cs typeface="Avenir Book"/>
              </a:rPr>
              <a:t>N</a:t>
            </a:r>
            <a:r>
              <a:rPr lang="en-US" sz="2800" dirty="0" smtClean="0">
                <a:latin typeface="Avenir Book"/>
                <a:cs typeface="Avenir Book"/>
              </a:rPr>
              <a:t>ew commands: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57200" y="2169469"/>
            <a:ext cx="4394200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200" dirty="0" err="1" smtClean="0">
                <a:latin typeface="Courier" charset="0"/>
                <a:ea typeface="Courier" charset="0"/>
                <a:cs typeface="Courier" charset="0"/>
              </a:rPr>
              <a:t>uniq</a:t>
            </a:r>
            <a:r>
              <a:rPr lang="en-US" sz="2200" dirty="0" smtClean="0"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sz="2200" i="1" dirty="0" smtClean="0">
                <a:latin typeface="Courier" charset="0"/>
                <a:ea typeface="Courier" charset="0"/>
                <a:cs typeface="Courier" charset="0"/>
              </a:rPr>
              <a:t>filename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073401" y="2169469"/>
            <a:ext cx="4089400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200" smtClean="0">
                <a:latin typeface="Avenir Book"/>
                <a:cs typeface="Avenir Book"/>
              </a:rPr>
              <a:t>Remove duplicate lines in a file</a:t>
            </a:r>
            <a:endParaRPr lang="en-US" sz="2200" dirty="0" smtClean="0">
              <a:latin typeface="Avenir Book"/>
              <a:cs typeface="Avenir Book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457200" y="2600356"/>
            <a:ext cx="8458199" cy="448092"/>
            <a:chOff x="457200" y="2589482"/>
            <a:chExt cx="8458199" cy="448092"/>
          </a:xfrm>
        </p:grpSpPr>
        <p:sp>
          <p:nvSpPr>
            <p:cNvPr id="12" name="TextBox 11"/>
            <p:cNvSpPr txBox="1"/>
            <p:nvPr/>
          </p:nvSpPr>
          <p:spPr>
            <a:xfrm>
              <a:off x="457200" y="2589482"/>
              <a:ext cx="4394200" cy="43088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en-US" sz="2200" dirty="0" smtClean="0">
                  <a:latin typeface="Courier" charset="0"/>
                  <a:ea typeface="Courier" charset="0"/>
                  <a:cs typeface="Courier" charset="0"/>
                </a:rPr>
                <a:t>sort –n –k </a:t>
              </a:r>
              <a:r>
                <a:rPr lang="en-US" sz="2200" i="1" dirty="0" smtClean="0">
                  <a:latin typeface="Courier" charset="0"/>
                  <a:ea typeface="Courier" charset="0"/>
                  <a:cs typeface="Courier" charset="0"/>
                </a:rPr>
                <a:t>filename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3867150" y="2606687"/>
              <a:ext cx="5048249" cy="43088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en-US" sz="2200" dirty="0" smtClean="0">
                  <a:latin typeface="Avenir Book"/>
                  <a:cs typeface="Avenir Book"/>
                </a:rPr>
                <a:t>Sorts a file by user defined parameters</a:t>
              </a: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457200" y="3234922"/>
            <a:ext cx="8616949" cy="769441"/>
            <a:chOff x="457200" y="3154314"/>
            <a:chExt cx="8616949" cy="769441"/>
          </a:xfrm>
        </p:grpSpPr>
        <p:sp>
          <p:nvSpPr>
            <p:cNvPr id="20" name="TextBox 19"/>
            <p:cNvSpPr txBox="1"/>
            <p:nvPr/>
          </p:nvSpPr>
          <p:spPr>
            <a:xfrm>
              <a:off x="457200" y="3323591"/>
              <a:ext cx="4394200" cy="43088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en-US" sz="2200" dirty="0" smtClean="0">
                  <a:latin typeface="Courier" charset="0"/>
                  <a:ea typeface="Courier" charset="0"/>
                  <a:cs typeface="Courier" charset="0"/>
                </a:rPr>
                <a:t>head –[0-9] </a:t>
              </a:r>
              <a:r>
                <a:rPr lang="en-US" sz="2200" i="1" dirty="0" smtClean="0">
                  <a:latin typeface="Courier" charset="0"/>
                  <a:ea typeface="Courier" charset="0"/>
                  <a:cs typeface="Courier" charset="0"/>
                </a:rPr>
                <a:t>filename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4025900" y="3154314"/>
              <a:ext cx="5048249" cy="76944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en-US" sz="2200" dirty="0" smtClean="0">
                  <a:latin typeface="Avenir Book"/>
                  <a:cs typeface="Avenir Book"/>
                </a:rPr>
                <a:t>Prints the first x lines of a file (default </a:t>
              </a:r>
              <a:r>
                <a:rPr lang="en-US" sz="2200" smtClean="0">
                  <a:latin typeface="Avenir Book"/>
                  <a:cs typeface="Avenir Book"/>
                </a:rPr>
                <a:t>10) to the terminal</a:t>
              </a:r>
              <a:endParaRPr lang="en-US" sz="2200" dirty="0" smtClean="0">
                <a:latin typeface="Avenir Book"/>
                <a:cs typeface="Avenir Book"/>
              </a:endParaRP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457200" y="4190837"/>
            <a:ext cx="8616949" cy="769441"/>
            <a:chOff x="457200" y="3919845"/>
            <a:chExt cx="8616949" cy="769441"/>
          </a:xfrm>
        </p:grpSpPr>
        <p:sp>
          <p:nvSpPr>
            <p:cNvPr id="22" name="TextBox 21"/>
            <p:cNvSpPr txBox="1"/>
            <p:nvPr/>
          </p:nvSpPr>
          <p:spPr>
            <a:xfrm>
              <a:off x="457200" y="4089122"/>
              <a:ext cx="4394200" cy="43088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en-US" sz="2200" dirty="0" smtClean="0">
                  <a:latin typeface="Courier" charset="0"/>
                  <a:ea typeface="Courier" charset="0"/>
                  <a:cs typeface="Courier" charset="0"/>
                </a:rPr>
                <a:t>tail –[0-9] </a:t>
              </a:r>
              <a:r>
                <a:rPr lang="en-US" sz="2200" i="1" dirty="0" smtClean="0">
                  <a:latin typeface="Courier" charset="0"/>
                  <a:ea typeface="Courier" charset="0"/>
                  <a:cs typeface="Courier" charset="0"/>
                </a:rPr>
                <a:t>filename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4025900" y="3919845"/>
              <a:ext cx="5048249" cy="76944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en-US" sz="2200" dirty="0" smtClean="0">
                  <a:latin typeface="Avenir Book"/>
                  <a:cs typeface="Avenir Book"/>
                </a:rPr>
                <a:t>Prints the last x lines of a file (default 10) to the terminal</a:t>
              </a:r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457200" y="5146753"/>
            <a:ext cx="8616949" cy="443587"/>
            <a:chOff x="457200" y="4841953"/>
            <a:chExt cx="8616949" cy="443587"/>
          </a:xfrm>
        </p:grpSpPr>
        <p:sp>
          <p:nvSpPr>
            <p:cNvPr id="24" name="TextBox 23"/>
            <p:cNvSpPr txBox="1"/>
            <p:nvPr/>
          </p:nvSpPr>
          <p:spPr>
            <a:xfrm>
              <a:off x="457200" y="4841953"/>
              <a:ext cx="4394200" cy="43088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en-US" sz="2200" dirty="0" err="1" smtClean="0">
                  <a:latin typeface="Courier" charset="0"/>
                  <a:ea typeface="Courier" charset="0"/>
                  <a:cs typeface="Courier" charset="0"/>
                </a:rPr>
                <a:t>wc</a:t>
              </a:r>
              <a:r>
                <a:rPr lang="en-US" sz="2200" dirty="0" smtClean="0">
                  <a:latin typeface="Courier" charset="0"/>
                  <a:ea typeface="Courier" charset="0"/>
                  <a:cs typeface="Courier" charset="0"/>
                </a:rPr>
                <a:t> </a:t>
              </a:r>
              <a:r>
                <a:rPr lang="en-US" sz="2200" i="1" dirty="0" smtClean="0">
                  <a:latin typeface="Courier" charset="0"/>
                  <a:ea typeface="Courier" charset="0"/>
                  <a:cs typeface="Courier" charset="0"/>
                </a:rPr>
                <a:t>filename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2571750" y="4854653"/>
              <a:ext cx="6502399" cy="43088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en-US" sz="2200" dirty="0" smtClean="0">
                  <a:latin typeface="Avenir Book"/>
                  <a:cs typeface="Avenir Book"/>
                </a:rPr>
                <a:t>Word count a file. Gives a lot of useful information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12716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80304"/>
            <a:ext cx="830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venir Book"/>
                <a:cs typeface="Avenir Book"/>
              </a:rPr>
              <a:t>Going into files</a:t>
            </a:r>
            <a:endParaRPr lang="en-US" sz="3600" dirty="0">
              <a:latin typeface="Avenir Book"/>
              <a:cs typeface="Avenir Book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57200" y="741558"/>
            <a:ext cx="4800600" cy="2274"/>
          </a:xfrm>
          <a:prstGeom prst="line">
            <a:avLst/>
          </a:prstGeom>
          <a:ln w="25400" cmpd="sng"/>
          <a:effectLst>
            <a:outerShdw blurRad="40000" dist="20955" dir="5400000" rotWithShape="0">
              <a:srgbClr val="000000">
                <a:alpha val="30000"/>
              </a:srgbClr>
            </a:outerShdw>
          </a:effec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457200" y="799283"/>
            <a:ext cx="8378765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800" dirty="0" smtClean="0">
                <a:latin typeface="Avenir Book"/>
                <a:cs typeface="Avenir Book"/>
              </a:rPr>
              <a:t>So let’s write a grand finale script putting all of this stuff together: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57200" y="1753390"/>
            <a:ext cx="837876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smtClean="0">
                <a:latin typeface="Avenir Book"/>
                <a:cs typeface="Avenir Book"/>
              </a:rPr>
              <a:t>Our script will:</a:t>
            </a:r>
            <a:endParaRPr lang="en-US" sz="2400" dirty="0" smtClean="0">
              <a:latin typeface="Avenir Book"/>
              <a:cs typeface="Avenir Book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7200" y="2215055"/>
            <a:ext cx="8378765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buAutoNum type="arabicParenR"/>
              <a:defRPr/>
            </a:pPr>
            <a:r>
              <a:rPr lang="en-US" sz="2400" dirty="0" smtClean="0">
                <a:latin typeface="Avenir Book"/>
                <a:cs typeface="Avenir Book"/>
              </a:rPr>
              <a:t>Find all files of a certain type in a directory</a:t>
            </a:r>
          </a:p>
          <a:p>
            <a:pPr marL="457200" indent="-457200">
              <a:buAutoNum type="arabicParenR"/>
              <a:defRPr/>
            </a:pPr>
            <a:r>
              <a:rPr lang="en-US" sz="2400" dirty="0" smtClean="0">
                <a:latin typeface="Avenir Book"/>
                <a:cs typeface="Avenir Book"/>
              </a:rPr>
              <a:t>Rename those files</a:t>
            </a:r>
          </a:p>
          <a:p>
            <a:pPr marL="457200" indent="-457200">
              <a:buAutoNum type="arabicParenR"/>
              <a:defRPr/>
            </a:pPr>
            <a:r>
              <a:rPr lang="en-US" sz="2400" dirty="0" smtClean="0">
                <a:latin typeface="Avenir Book"/>
                <a:cs typeface="Avenir Book"/>
              </a:rPr>
              <a:t>Grep for all </a:t>
            </a:r>
            <a:r>
              <a:rPr lang="en-US" sz="2400" dirty="0" err="1" smtClean="0">
                <a:latin typeface="Avenir Book"/>
                <a:cs typeface="Avenir Book"/>
              </a:rPr>
              <a:t>serines</a:t>
            </a:r>
            <a:r>
              <a:rPr lang="en-US" sz="2400" dirty="0" smtClean="0">
                <a:latin typeface="Avenir Book"/>
                <a:cs typeface="Avenir Book"/>
              </a:rPr>
              <a:t> in one chain</a:t>
            </a:r>
          </a:p>
          <a:p>
            <a:pPr marL="457200" indent="-457200">
              <a:buAutoNum type="arabicParenR"/>
              <a:defRPr/>
            </a:pPr>
            <a:r>
              <a:rPr lang="en-US" sz="2400" dirty="0" smtClean="0">
                <a:latin typeface="Avenir Book"/>
                <a:cs typeface="Avenir Book"/>
              </a:rPr>
              <a:t>Identify which residues those are in the protein</a:t>
            </a:r>
          </a:p>
          <a:p>
            <a:pPr marL="457200" indent="-457200">
              <a:buAutoNum type="arabicParenR"/>
              <a:defRPr/>
            </a:pPr>
            <a:r>
              <a:rPr lang="en-US" sz="2400" dirty="0" smtClean="0">
                <a:latin typeface="Avenir Book"/>
                <a:cs typeface="Avenir Book"/>
              </a:rPr>
              <a:t>Identify how many </a:t>
            </a:r>
            <a:r>
              <a:rPr lang="en-US" sz="2400" dirty="0" err="1" smtClean="0">
                <a:latin typeface="Avenir Book"/>
                <a:cs typeface="Avenir Book"/>
              </a:rPr>
              <a:t>serines</a:t>
            </a:r>
            <a:r>
              <a:rPr lang="en-US" sz="2400" dirty="0" smtClean="0">
                <a:latin typeface="Avenir Book"/>
                <a:cs typeface="Avenir Book"/>
              </a:rPr>
              <a:t> there are in the protein</a:t>
            </a:r>
          </a:p>
          <a:p>
            <a:pPr marL="457200" indent="-457200">
              <a:buAutoNum type="arabicParenR"/>
              <a:defRPr/>
            </a:pPr>
            <a:r>
              <a:rPr lang="en-US" sz="2400" dirty="0" smtClean="0">
                <a:latin typeface="Avenir Book"/>
                <a:cs typeface="Avenir Book"/>
              </a:rPr>
              <a:t>Output this information to a file</a:t>
            </a:r>
          </a:p>
          <a:p>
            <a:pPr marL="457200" indent="-457200">
              <a:buAutoNum type="arabicParenR"/>
              <a:defRPr/>
            </a:pPr>
            <a:endParaRPr lang="en-US" sz="2400" dirty="0" smtClean="0">
              <a:latin typeface="Avenir Book"/>
              <a:cs typeface="Avenir Book"/>
            </a:endParaRPr>
          </a:p>
        </p:txBody>
      </p:sp>
    </p:spTree>
    <p:extLst>
      <p:ext uri="{BB962C8B-B14F-4D97-AF65-F5344CB8AC3E}">
        <p14:creationId xmlns:p14="http://schemas.microsoft.com/office/powerpoint/2010/main" val="1414389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57200" y="80304"/>
            <a:ext cx="830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venir Book"/>
                <a:cs typeface="Avenir Book"/>
              </a:rPr>
              <a:t>A final script</a:t>
            </a:r>
            <a:endParaRPr lang="en-US" sz="3600" dirty="0">
              <a:latin typeface="Avenir Book"/>
              <a:cs typeface="Avenir Book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457200" y="741558"/>
            <a:ext cx="4800600" cy="2274"/>
          </a:xfrm>
          <a:prstGeom prst="line">
            <a:avLst/>
          </a:prstGeom>
          <a:ln w="25400" cmpd="sng"/>
          <a:effectLst>
            <a:outerShdw blurRad="40000" dist="20955" dir="5400000" rotWithShape="0">
              <a:srgbClr val="000000">
                <a:alpha val="30000"/>
              </a:srgbClr>
            </a:outerShdw>
          </a:effec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457200" y="871653"/>
            <a:ext cx="837876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dirty="0" smtClean="0">
                <a:latin typeface="Avenir Book"/>
                <a:cs typeface="Avenir Book"/>
              </a:rPr>
              <a:t>Open a file named </a:t>
            </a:r>
            <a:r>
              <a:rPr lang="en-US" sz="2400" dirty="0" err="1" smtClean="0">
                <a:latin typeface="Courier" charset="0"/>
                <a:ea typeface="Courier" charset="0"/>
                <a:cs typeface="Courier" charset="0"/>
              </a:rPr>
              <a:t>finale.sh</a:t>
            </a:r>
            <a:endParaRPr lang="en-US" sz="2400" dirty="0" smtClean="0">
              <a:latin typeface="Courier" charset="0"/>
              <a:ea typeface="Courier" charset="0"/>
              <a:cs typeface="Courier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92101" y="1333318"/>
            <a:ext cx="8543864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700" dirty="0">
                <a:latin typeface="Courier" charset="0"/>
                <a:ea typeface="Courier" charset="0"/>
                <a:cs typeface="Courier" charset="0"/>
              </a:rPr>
              <a:t>for filename in `find . –name </a:t>
            </a:r>
            <a:r>
              <a:rPr lang="en-US" sz="1700" dirty="0" smtClean="0">
                <a:latin typeface="Courier" charset="0"/>
                <a:ea typeface="Courier" charset="0"/>
                <a:cs typeface="Courier" charset="0"/>
              </a:rPr>
              <a:t>“*.</a:t>
            </a:r>
            <a:r>
              <a:rPr lang="en-US" sz="1700" dirty="0" err="1" smtClean="0">
                <a:latin typeface="Courier" charset="0"/>
                <a:ea typeface="Courier" charset="0"/>
                <a:cs typeface="Courier" charset="0"/>
              </a:rPr>
              <a:t>pdb</a:t>
            </a:r>
            <a:r>
              <a:rPr lang="en-US" sz="1700" dirty="0" smtClean="0">
                <a:latin typeface="Courier" charset="0"/>
                <a:ea typeface="Courier" charset="0"/>
                <a:cs typeface="Courier" charset="0"/>
              </a:rPr>
              <a:t>”`</a:t>
            </a:r>
            <a:endParaRPr lang="en-US" sz="1700" dirty="0">
              <a:latin typeface="Courier" charset="0"/>
              <a:ea typeface="Courier" charset="0"/>
              <a:cs typeface="Courier" charset="0"/>
            </a:endParaRPr>
          </a:p>
          <a:p>
            <a:pPr>
              <a:defRPr/>
            </a:pPr>
            <a:r>
              <a:rPr lang="en-US" sz="1700" dirty="0">
                <a:latin typeface="Courier" charset="0"/>
                <a:ea typeface="Courier" charset="0"/>
                <a:cs typeface="Courier" charset="0"/>
              </a:rPr>
              <a:t>do</a:t>
            </a:r>
          </a:p>
          <a:p>
            <a:pPr>
              <a:defRPr/>
            </a:pPr>
            <a:r>
              <a:rPr lang="en-US" sz="1700" dirty="0" smtClean="0">
                <a:latin typeface="Courier" charset="0"/>
                <a:ea typeface="Courier" charset="0"/>
                <a:cs typeface="Courier" charset="0"/>
              </a:rPr>
              <a:t>first=`</a:t>
            </a:r>
            <a:r>
              <a:rPr lang="en-US" sz="1700" dirty="0">
                <a:latin typeface="Courier" charset="0"/>
                <a:ea typeface="Courier" charset="0"/>
                <a:cs typeface="Courier" charset="0"/>
              </a:rPr>
              <a:t>echo $filename | </a:t>
            </a:r>
            <a:r>
              <a:rPr lang="en-US" sz="1700" dirty="0" smtClean="0">
                <a:latin typeface="Courier" charset="0"/>
                <a:ea typeface="Courier" charset="0"/>
                <a:cs typeface="Courier" charset="0"/>
              </a:rPr>
              <a:t>cut –d_ -f1-2`</a:t>
            </a:r>
          </a:p>
          <a:p>
            <a:pPr>
              <a:defRPr/>
            </a:pPr>
            <a:r>
              <a:rPr lang="en-US" sz="1700" dirty="0" smtClean="0">
                <a:latin typeface="Courier" charset="0"/>
                <a:ea typeface="Courier" charset="0"/>
                <a:cs typeface="Courier" charset="0"/>
              </a:rPr>
              <a:t>second=`echo $filename | cut –d_ -f5-` </a:t>
            </a:r>
          </a:p>
          <a:p>
            <a:pPr>
              <a:defRPr/>
            </a:pPr>
            <a:r>
              <a:rPr lang="en-US" sz="1700" dirty="0" err="1" smtClean="0">
                <a:latin typeface="Courier" charset="0"/>
                <a:ea typeface="Courier" charset="0"/>
                <a:cs typeface="Courier" charset="0"/>
              </a:rPr>
              <a:t>newname</a:t>
            </a:r>
            <a:r>
              <a:rPr lang="en-US" sz="1700" dirty="0" smtClean="0">
                <a:latin typeface="Courier" charset="0"/>
                <a:ea typeface="Courier" charset="0"/>
                <a:cs typeface="Courier" charset="0"/>
              </a:rPr>
              <a:t>=`echo ${first}_${second}`</a:t>
            </a:r>
          </a:p>
          <a:p>
            <a:pPr>
              <a:defRPr/>
            </a:pPr>
            <a:r>
              <a:rPr lang="en-US" sz="1700" dirty="0" smtClean="0">
                <a:latin typeface="Courier" charset="0"/>
                <a:ea typeface="Courier" charset="0"/>
                <a:cs typeface="Courier" charset="0"/>
              </a:rPr>
              <a:t>mv $filename $</a:t>
            </a:r>
            <a:r>
              <a:rPr lang="en-US" sz="1700" dirty="0" err="1" smtClean="0">
                <a:latin typeface="Courier" charset="0"/>
                <a:ea typeface="Courier" charset="0"/>
                <a:cs typeface="Courier" charset="0"/>
              </a:rPr>
              <a:t>newname</a:t>
            </a:r>
            <a:endParaRPr lang="en-US" sz="1700" dirty="0">
              <a:latin typeface="Courier" charset="0"/>
              <a:ea typeface="Courier" charset="0"/>
              <a:cs typeface="Courier" charset="0"/>
            </a:endParaRPr>
          </a:p>
          <a:p>
            <a:pPr>
              <a:defRPr/>
            </a:pPr>
            <a:r>
              <a:rPr lang="en-US" sz="1700" dirty="0" smtClean="0">
                <a:latin typeface="Courier" charset="0"/>
                <a:ea typeface="Courier" charset="0"/>
                <a:cs typeface="Courier" charset="0"/>
              </a:rPr>
              <a:t>done</a:t>
            </a:r>
          </a:p>
          <a:p>
            <a:pPr>
              <a:defRPr/>
            </a:pPr>
            <a:r>
              <a:rPr lang="en-US" sz="1700" dirty="0">
                <a:latin typeface="Courier" charset="0"/>
                <a:ea typeface="Courier" charset="0"/>
                <a:cs typeface="Courier" charset="0"/>
              </a:rPr>
              <a:t>for filename in `find . –name “*.</a:t>
            </a:r>
            <a:r>
              <a:rPr lang="en-US" sz="1700" dirty="0" err="1">
                <a:latin typeface="Courier" charset="0"/>
                <a:ea typeface="Courier" charset="0"/>
                <a:cs typeface="Courier" charset="0"/>
              </a:rPr>
              <a:t>pdb</a:t>
            </a:r>
            <a:r>
              <a:rPr lang="en-US" sz="1700" dirty="0" smtClean="0">
                <a:latin typeface="Courier" charset="0"/>
                <a:ea typeface="Courier" charset="0"/>
                <a:cs typeface="Courier" charset="0"/>
              </a:rPr>
              <a:t>”`</a:t>
            </a:r>
          </a:p>
          <a:p>
            <a:pPr>
              <a:defRPr/>
            </a:pPr>
            <a:r>
              <a:rPr lang="en-US" sz="1700" dirty="0" smtClean="0">
                <a:latin typeface="Courier" charset="0"/>
                <a:ea typeface="Courier" charset="0"/>
                <a:cs typeface="Courier" charset="0"/>
              </a:rPr>
              <a:t>do</a:t>
            </a:r>
          </a:p>
          <a:p>
            <a:pPr>
              <a:defRPr/>
            </a:pPr>
            <a:r>
              <a:rPr lang="en-US" sz="1700" dirty="0" err="1" smtClean="0">
                <a:latin typeface="Courier" charset="0"/>
                <a:ea typeface="Courier" charset="0"/>
                <a:cs typeface="Courier" charset="0"/>
              </a:rPr>
              <a:t>ser</a:t>
            </a:r>
            <a:r>
              <a:rPr lang="en-US" sz="1700" dirty="0" smtClean="0">
                <a:latin typeface="Courier" charset="0"/>
                <a:ea typeface="Courier" charset="0"/>
                <a:cs typeface="Courier" charset="0"/>
              </a:rPr>
              <a:t>=`grep </a:t>
            </a:r>
            <a:r>
              <a:rPr lang="en-US" sz="1700" dirty="0">
                <a:latin typeface="Courier" charset="0"/>
                <a:ea typeface="Courier" charset="0"/>
                <a:cs typeface="Courier" charset="0"/>
              </a:rPr>
              <a:t>“ SER A “ </a:t>
            </a:r>
            <a:r>
              <a:rPr lang="en-US" sz="1700" dirty="0" smtClean="0">
                <a:latin typeface="Courier" charset="0"/>
                <a:ea typeface="Courier" charset="0"/>
                <a:cs typeface="Courier" charset="0"/>
              </a:rPr>
              <a:t>$filename </a:t>
            </a:r>
            <a:r>
              <a:rPr lang="en-US" sz="1700" dirty="0">
                <a:latin typeface="Courier" charset="0"/>
                <a:ea typeface="Courier" charset="0"/>
                <a:cs typeface="Courier" charset="0"/>
              </a:rPr>
              <a:t>| </a:t>
            </a:r>
            <a:r>
              <a:rPr lang="en-US" sz="1700" dirty="0" err="1">
                <a:latin typeface="Courier" charset="0"/>
                <a:ea typeface="Courier" charset="0"/>
                <a:cs typeface="Courier" charset="0"/>
              </a:rPr>
              <a:t>awk</a:t>
            </a:r>
            <a:r>
              <a:rPr lang="en-US" sz="1700" dirty="0">
                <a:latin typeface="Courier" charset="0"/>
                <a:ea typeface="Courier" charset="0"/>
                <a:cs typeface="Courier" charset="0"/>
              </a:rPr>
              <a:t> ‘{print $6</a:t>
            </a:r>
            <a:r>
              <a:rPr lang="en-US" sz="1700" dirty="0" smtClean="0">
                <a:latin typeface="Courier" charset="0"/>
                <a:ea typeface="Courier" charset="0"/>
                <a:cs typeface="Courier" charset="0"/>
              </a:rPr>
              <a:t>}’ | </a:t>
            </a:r>
            <a:r>
              <a:rPr lang="en-US" sz="1700" dirty="0" err="1" smtClean="0">
                <a:latin typeface="Courier" charset="0"/>
                <a:ea typeface="Courier" charset="0"/>
                <a:cs typeface="Courier" charset="0"/>
              </a:rPr>
              <a:t>uniq</a:t>
            </a:r>
            <a:r>
              <a:rPr lang="en-US" sz="1700" dirty="0" smtClean="0">
                <a:latin typeface="Courier" charset="0"/>
                <a:ea typeface="Courier" charset="0"/>
                <a:cs typeface="Courier" charset="0"/>
              </a:rPr>
              <a:t> &gt; temp`</a:t>
            </a:r>
            <a:endParaRPr lang="en-US" sz="1700" i="1" dirty="0">
              <a:latin typeface="Courier" charset="0"/>
              <a:ea typeface="Courier" charset="0"/>
              <a:cs typeface="Courier" charset="0"/>
            </a:endParaRPr>
          </a:p>
          <a:p>
            <a:pPr>
              <a:defRPr/>
            </a:pPr>
            <a:r>
              <a:rPr lang="en-US" sz="1700" dirty="0" smtClean="0">
                <a:latin typeface="Courier" charset="0"/>
                <a:ea typeface="Courier" charset="0"/>
                <a:cs typeface="Courier" charset="0"/>
              </a:rPr>
              <a:t>number=`</a:t>
            </a:r>
            <a:r>
              <a:rPr lang="en-US" sz="1700" dirty="0" err="1" smtClean="0">
                <a:latin typeface="Courier" charset="0"/>
                <a:ea typeface="Courier" charset="0"/>
                <a:cs typeface="Courier" charset="0"/>
              </a:rPr>
              <a:t>wc</a:t>
            </a:r>
            <a:r>
              <a:rPr lang="en-US" sz="1700" dirty="0" smtClean="0">
                <a:latin typeface="Courier" charset="0"/>
                <a:ea typeface="Courier" charset="0"/>
                <a:cs typeface="Courier" charset="0"/>
              </a:rPr>
              <a:t> temp | </a:t>
            </a:r>
            <a:r>
              <a:rPr lang="en-US" sz="1700" dirty="0" err="1" smtClean="0">
                <a:latin typeface="Courier" charset="0"/>
                <a:ea typeface="Courier" charset="0"/>
                <a:cs typeface="Courier" charset="0"/>
              </a:rPr>
              <a:t>awk</a:t>
            </a:r>
            <a:r>
              <a:rPr lang="en-US" sz="1700" dirty="0" smtClean="0">
                <a:latin typeface="Courier" charset="0"/>
                <a:ea typeface="Courier" charset="0"/>
                <a:cs typeface="Courier" charset="0"/>
              </a:rPr>
              <a:t> ‘{print $1}’`</a:t>
            </a:r>
          </a:p>
          <a:p>
            <a:pPr>
              <a:defRPr/>
            </a:pPr>
            <a:r>
              <a:rPr lang="en-US" sz="1700" dirty="0" smtClean="0">
                <a:latin typeface="Courier" charset="0"/>
                <a:ea typeface="Courier" charset="0"/>
                <a:cs typeface="Courier" charset="0"/>
              </a:rPr>
              <a:t>echo “Protein $filename has </a:t>
            </a:r>
            <a:r>
              <a:rPr lang="en-US" sz="1700" dirty="0" err="1" smtClean="0">
                <a:latin typeface="Courier" charset="0"/>
                <a:ea typeface="Courier" charset="0"/>
                <a:cs typeface="Courier" charset="0"/>
              </a:rPr>
              <a:t>serines</a:t>
            </a:r>
            <a:r>
              <a:rPr lang="en-US" sz="1700" dirty="0" smtClean="0">
                <a:latin typeface="Courier" charset="0"/>
                <a:ea typeface="Courier" charset="0"/>
                <a:cs typeface="Courier" charset="0"/>
              </a:rPr>
              <a:t> at positions:” &gt;&gt; </a:t>
            </a:r>
            <a:r>
              <a:rPr lang="en-US" sz="1700" dirty="0" err="1" smtClean="0">
                <a:latin typeface="Courier" charset="0"/>
                <a:ea typeface="Courier" charset="0"/>
                <a:cs typeface="Courier" charset="0"/>
              </a:rPr>
              <a:t>final_file</a:t>
            </a:r>
            <a:endParaRPr lang="en-US" sz="1700" dirty="0" smtClean="0">
              <a:latin typeface="Courier" charset="0"/>
              <a:ea typeface="Courier" charset="0"/>
              <a:cs typeface="Courier" charset="0"/>
            </a:endParaRPr>
          </a:p>
          <a:p>
            <a:pPr>
              <a:defRPr/>
            </a:pPr>
            <a:r>
              <a:rPr lang="en-US" sz="1700" dirty="0" smtClean="0">
                <a:latin typeface="Courier" charset="0"/>
                <a:ea typeface="Courier" charset="0"/>
                <a:cs typeface="Courier" charset="0"/>
              </a:rPr>
              <a:t>cat temp &gt;&gt; </a:t>
            </a:r>
            <a:r>
              <a:rPr lang="en-US" sz="1700" dirty="0" err="1" smtClean="0">
                <a:latin typeface="Courier" charset="0"/>
                <a:ea typeface="Courier" charset="0"/>
                <a:cs typeface="Courier" charset="0"/>
              </a:rPr>
              <a:t>final_file</a:t>
            </a:r>
            <a:endParaRPr lang="en-US" sz="1700" dirty="0" smtClean="0">
              <a:latin typeface="Courier" charset="0"/>
              <a:ea typeface="Courier" charset="0"/>
              <a:cs typeface="Courier" charset="0"/>
            </a:endParaRPr>
          </a:p>
          <a:p>
            <a:pPr>
              <a:defRPr/>
            </a:pPr>
            <a:r>
              <a:rPr lang="en-US" sz="1700" dirty="0" smtClean="0">
                <a:latin typeface="Courier" charset="0"/>
                <a:ea typeface="Courier" charset="0"/>
                <a:cs typeface="Courier" charset="0"/>
              </a:rPr>
              <a:t>echo -e “For a total of $number </a:t>
            </a:r>
            <a:r>
              <a:rPr lang="en-US" sz="1700" dirty="0" err="1" smtClean="0">
                <a:latin typeface="Courier" charset="0"/>
                <a:ea typeface="Courier" charset="0"/>
                <a:cs typeface="Courier" charset="0"/>
              </a:rPr>
              <a:t>serines</a:t>
            </a:r>
            <a:r>
              <a:rPr lang="en-US" sz="1700" dirty="0" smtClean="0">
                <a:latin typeface="Courier" charset="0"/>
                <a:ea typeface="Courier" charset="0"/>
                <a:cs typeface="Courier" charset="0"/>
              </a:rPr>
              <a:t>\n” &gt;&gt; </a:t>
            </a:r>
            <a:r>
              <a:rPr lang="en-US" sz="1700" dirty="0" err="1" smtClean="0">
                <a:latin typeface="Courier" charset="0"/>
                <a:ea typeface="Courier" charset="0"/>
                <a:cs typeface="Courier" charset="0"/>
              </a:rPr>
              <a:t>final_file</a:t>
            </a:r>
            <a:endParaRPr lang="en-US" sz="1700" dirty="0" smtClean="0">
              <a:latin typeface="Courier" charset="0"/>
              <a:ea typeface="Courier" charset="0"/>
              <a:cs typeface="Courier" charset="0"/>
            </a:endParaRPr>
          </a:p>
          <a:p>
            <a:pPr>
              <a:defRPr/>
            </a:pPr>
            <a:r>
              <a:rPr lang="en-US" sz="1700" dirty="0" smtClean="0">
                <a:latin typeface="Courier" charset="0"/>
                <a:ea typeface="Courier" charset="0"/>
                <a:cs typeface="Courier" charset="0"/>
              </a:rPr>
              <a:t>done</a:t>
            </a:r>
          </a:p>
          <a:p>
            <a:pPr>
              <a:defRPr/>
            </a:pPr>
            <a:r>
              <a:rPr lang="en-US" sz="1700" dirty="0" err="1" smtClean="0">
                <a:latin typeface="Courier" charset="0"/>
                <a:ea typeface="Courier" charset="0"/>
                <a:cs typeface="Courier" charset="0"/>
              </a:rPr>
              <a:t>rm</a:t>
            </a:r>
            <a:r>
              <a:rPr lang="en-US" sz="1700" dirty="0" smtClean="0">
                <a:latin typeface="Courier" charset="0"/>
                <a:ea typeface="Courier" charset="0"/>
                <a:cs typeface="Courier" charset="0"/>
              </a:rPr>
              <a:t> temp</a:t>
            </a:r>
            <a:endParaRPr lang="en-US" sz="1700" dirty="0">
              <a:latin typeface="Courier" charset="0"/>
              <a:ea typeface="Courier" charset="0"/>
              <a:cs typeface="Courier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1126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80304"/>
            <a:ext cx="830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venir Book"/>
                <a:cs typeface="Avenir Book"/>
              </a:rPr>
              <a:t>Are there resources I can use?</a:t>
            </a:r>
            <a:endParaRPr lang="en-US" sz="3600" dirty="0">
              <a:latin typeface="Avenir Book"/>
              <a:cs typeface="Avenir Book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57200" y="741558"/>
            <a:ext cx="4800600" cy="2274"/>
          </a:xfrm>
          <a:prstGeom prst="line">
            <a:avLst/>
          </a:prstGeom>
          <a:ln w="25400" cmpd="sng"/>
          <a:effectLst>
            <a:outerShdw blurRad="40000" dist="20955" dir="5400000" rotWithShape="0">
              <a:srgbClr val="000000">
                <a:alpha val="30000"/>
              </a:srgbClr>
            </a:outerShdw>
          </a:effec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379476" y="848188"/>
            <a:ext cx="8378765" cy="35394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800" dirty="0" smtClean="0">
                <a:latin typeface="Avenir Book"/>
                <a:cs typeface="Avenir Book"/>
              </a:rPr>
              <a:t>However, there’s no substitute for just trying to use shell scripts all the time when getting started.</a:t>
            </a:r>
          </a:p>
          <a:p>
            <a:pPr>
              <a:defRPr/>
            </a:pPr>
            <a:endParaRPr lang="en-US" sz="2800" dirty="0">
              <a:latin typeface="Avenir Book"/>
              <a:cs typeface="Avenir Book"/>
            </a:endParaRPr>
          </a:p>
          <a:p>
            <a:pPr>
              <a:defRPr/>
            </a:pPr>
            <a:r>
              <a:rPr lang="en-US" sz="2800" dirty="0" smtClean="0">
                <a:latin typeface="Avenir Book"/>
                <a:cs typeface="Avenir Book"/>
              </a:rPr>
              <a:t>When really in trouble, Google is your friend.</a:t>
            </a:r>
          </a:p>
          <a:p>
            <a:pPr>
              <a:defRPr/>
            </a:pPr>
            <a:endParaRPr lang="en-US" sz="2800" dirty="0">
              <a:latin typeface="Avenir Book"/>
              <a:cs typeface="Avenir Book"/>
            </a:endParaRPr>
          </a:p>
          <a:p>
            <a:pPr>
              <a:defRPr/>
            </a:pPr>
            <a:r>
              <a:rPr lang="en-US" sz="2800" dirty="0" smtClean="0">
                <a:latin typeface="Avenir Book"/>
                <a:cs typeface="Avenir Book"/>
              </a:rPr>
              <a:t>Be very specific in your search (difficult at first) and someone will have </a:t>
            </a:r>
            <a:r>
              <a:rPr lang="en-US" sz="2800" dirty="0" err="1" smtClean="0">
                <a:latin typeface="Avenir Book"/>
                <a:cs typeface="Avenir Book"/>
              </a:rPr>
              <a:t>snarkily</a:t>
            </a:r>
            <a:r>
              <a:rPr lang="en-US" sz="2800" dirty="0" smtClean="0">
                <a:latin typeface="Avenir Book"/>
                <a:cs typeface="Avenir Book"/>
              </a:rPr>
              <a:t> answered your question on </a:t>
            </a:r>
            <a:r>
              <a:rPr lang="en-US" sz="2800" dirty="0" err="1" smtClean="0">
                <a:latin typeface="Avenir Book"/>
                <a:cs typeface="Avenir Book"/>
              </a:rPr>
              <a:t>stackoverflow.com</a:t>
            </a:r>
            <a:endParaRPr lang="en-US" sz="2800" dirty="0" smtClean="0">
              <a:latin typeface="Avenir Book"/>
              <a:cs typeface="Avenir Book"/>
            </a:endParaRPr>
          </a:p>
        </p:txBody>
      </p:sp>
    </p:spTree>
    <p:extLst>
      <p:ext uri="{BB962C8B-B14F-4D97-AF65-F5344CB8AC3E}">
        <p14:creationId xmlns:p14="http://schemas.microsoft.com/office/powerpoint/2010/main" val="1532786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80304"/>
            <a:ext cx="830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venir Book"/>
                <a:cs typeface="Avenir Book"/>
              </a:rPr>
              <a:t>Useful scripting commands</a:t>
            </a:r>
            <a:endParaRPr lang="en-US" sz="3600" dirty="0">
              <a:latin typeface="Avenir Book"/>
              <a:cs typeface="Avenir Book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57200" y="741558"/>
            <a:ext cx="4800600" cy="2274"/>
          </a:xfrm>
          <a:prstGeom prst="line">
            <a:avLst/>
          </a:prstGeom>
          <a:ln w="25400" cmpd="sng"/>
          <a:effectLst>
            <a:outerShdw blurRad="40000" dist="20955" dir="5400000" rotWithShape="0">
              <a:srgbClr val="000000">
                <a:alpha val="30000"/>
              </a:srgbClr>
            </a:outerShdw>
          </a:effec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457200" y="848188"/>
            <a:ext cx="8378765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800" dirty="0" smtClean="0">
                <a:latin typeface="Avenir Book"/>
                <a:cs typeface="Avenir Book"/>
              </a:rPr>
              <a:t>*I’ll be using the Bourne Again Shell (bash), but the examples will work in others as well (</a:t>
            </a:r>
            <a:r>
              <a:rPr lang="en-US" sz="2800" dirty="0" err="1" smtClean="0">
                <a:latin typeface="Avenir Book"/>
                <a:cs typeface="Avenir Book"/>
              </a:rPr>
              <a:t>ksh</a:t>
            </a:r>
            <a:r>
              <a:rPr lang="en-US" sz="2800" dirty="0" smtClean="0">
                <a:latin typeface="Avenir Book"/>
                <a:cs typeface="Avenir Book"/>
              </a:rPr>
              <a:t>, </a:t>
            </a:r>
            <a:r>
              <a:rPr lang="en-US" sz="2800" dirty="0" err="1" smtClean="0">
                <a:latin typeface="Avenir Book"/>
                <a:cs typeface="Avenir Book"/>
              </a:rPr>
              <a:t>zsh</a:t>
            </a:r>
            <a:r>
              <a:rPr lang="en-US" sz="2800" dirty="0" smtClean="0">
                <a:latin typeface="Avenir Book"/>
                <a:cs typeface="Avenir Book"/>
              </a:rPr>
              <a:t>).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57200" y="2015020"/>
            <a:ext cx="8378765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800" dirty="0" smtClean="0">
                <a:latin typeface="Avenir Book"/>
                <a:cs typeface="Avenir Book"/>
              </a:rPr>
              <a:t>The majority of your scripts will contain relatively few total commands, you’ll just string them together in useful ways.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57199" y="3612740"/>
            <a:ext cx="8378765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800" dirty="0" smtClean="0">
                <a:latin typeface="Avenir Book"/>
                <a:cs typeface="Avenir Book"/>
              </a:rPr>
              <a:t>Please check out Melissa’s terrific Unix notes file for more explanation on these things.</a:t>
            </a:r>
          </a:p>
        </p:txBody>
      </p:sp>
    </p:spTree>
    <p:extLst>
      <p:ext uri="{BB962C8B-B14F-4D97-AF65-F5344CB8AC3E}">
        <p14:creationId xmlns:p14="http://schemas.microsoft.com/office/powerpoint/2010/main" val="2029990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80304"/>
            <a:ext cx="830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venir Book"/>
                <a:cs typeface="Avenir Book"/>
              </a:rPr>
              <a:t>Useful scripting commands</a:t>
            </a:r>
            <a:endParaRPr lang="en-US" sz="3600" dirty="0">
              <a:latin typeface="Avenir Book"/>
              <a:cs typeface="Avenir Book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57200" y="741558"/>
            <a:ext cx="4800600" cy="2274"/>
          </a:xfrm>
          <a:prstGeom prst="line">
            <a:avLst/>
          </a:prstGeom>
          <a:ln w="25400" cmpd="sng"/>
          <a:effectLst>
            <a:outerShdw blurRad="40000" dist="20955" dir="5400000" rotWithShape="0">
              <a:srgbClr val="000000">
                <a:alpha val="30000"/>
              </a:srgbClr>
            </a:outerShdw>
          </a:effec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8" name="Group 7"/>
          <p:cNvGrpSpPr/>
          <p:nvPr/>
        </p:nvGrpSpPr>
        <p:grpSpPr>
          <a:xfrm>
            <a:off x="415925" y="1427891"/>
            <a:ext cx="8388350" cy="4832092"/>
            <a:chOff x="457200" y="1269141"/>
            <a:chExt cx="8388350" cy="4832092"/>
          </a:xfrm>
        </p:grpSpPr>
        <p:sp>
          <p:nvSpPr>
            <p:cNvPr id="6" name="TextBox 5"/>
            <p:cNvSpPr txBox="1"/>
            <p:nvPr/>
          </p:nvSpPr>
          <p:spPr>
            <a:xfrm>
              <a:off x="457200" y="1269141"/>
              <a:ext cx="2393949" cy="483209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en-US" sz="2200" dirty="0" err="1" smtClean="0">
                  <a:latin typeface="Courier" charset="0"/>
                  <a:ea typeface="Courier" charset="0"/>
                  <a:cs typeface="Courier" charset="0"/>
                </a:rPr>
                <a:t>pwd</a:t>
              </a:r>
              <a:endParaRPr lang="en-US" sz="2200" dirty="0" smtClean="0">
                <a:latin typeface="Courier" charset="0"/>
                <a:ea typeface="Courier" charset="0"/>
                <a:cs typeface="Courier" charset="0"/>
              </a:endParaRPr>
            </a:p>
            <a:p>
              <a:pPr>
                <a:defRPr/>
              </a:pPr>
              <a:r>
                <a:rPr lang="en-US" sz="2200" dirty="0" smtClean="0">
                  <a:latin typeface="Courier" charset="0"/>
                  <a:ea typeface="Courier" charset="0"/>
                  <a:cs typeface="Courier" charset="0"/>
                </a:rPr>
                <a:t>man </a:t>
              </a:r>
              <a:r>
                <a:rPr lang="en-US" sz="2200" dirty="0" err="1" smtClean="0">
                  <a:latin typeface="Courier" charset="0"/>
                  <a:ea typeface="Courier" charset="0"/>
                  <a:cs typeface="Courier" charset="0"/>
                </a:rPr>
                <a:t>pwd</a:t>
              </a:r>
              <a:endParaRPr lang="en-US" sz="2200" dirty="0" smtClean="0">
                <a:latin typeface="Courier" charset="0"/>
                <a:ea typeface="Courier" charset="0"/>
                <a:cs typeface="Courier" charset="0"/>
              </a:endParaRPr>
            </a:p>
            <a:p>
              <a:pPr>
                <a:defRPr/>
              </a:pPr>
              <a:r>
                <a:rPr lang="en-US" sz="2200" dirty="0" smtClean="0">
                  <a:latin typeface="Courier" charset="0"/>
                  <a:ea typeface="Courier" charset="0"/>
                  <a:cs typeface="Courier" charset="0"/>
                </a:rPr>
                <a:t>echo</a:t>
              </a:r>
            </a:p>
            <a:p>
              <a:pPr>
                <a:defRPr/>
              </a:pPr>
              <a:r>
                <a:rPr lang="en-US" sz="2200" dirty="0" smtClean="0">
                  <a:latin typeface="Courier" charset="0"/>
                  <a:ea typeface="Courier" charset="0"/>
                  <a:cs typeface="Courier" charset="0"/>
                </a:rPr>
                <a:t>cat</a:t>
              </a:r>
            </a:p>
            <a:p>
              <a:pPr>
                <a:defRPr/>
              </a:pPr>
              <a:r>
                <a:rPr lang="en-US" sz="2200" dirty="0" err="1" smtClean="0">
                  <a:latin typeface="Courier" charset="0"/>
                  <a:ea typeface="Courier" charset="0"/>
                  <a:cs typeface="Courier" charset="0"/>
                </a:rPr>
                <a:t>rm</a:t>
              </a:r>
              <a:r>
                <a:rPr lang="en-US" sz="2200" dirty="0" smtClean="0">
                  <a:latin typeface="Courier" charset="0"/>
                  <a:ea typeface="Courier" charset="0"/>
                  <a:cs typeface="Courier" charset="0"/>
                </a:rPr>
                <a:t> </a:t>
              </a:r>
              <a:r>
                <a:rPr lang="en-US" sz="2200" dirty="0">
                  <a:latin typeface="Courier" charset="0"/>
                  <a:ea typeface="Courier" charset="0"/>
                  <a:cs typeface="Courier" charset="0"/>
                </a:rPr>
                <a:t>(-r/-f)</a:t>
              </a:r>
            </a:p>
            <a:p>
              <a:pPr>
                <a:defRPr/>
              </a:pPr>
              <a:r>
                <a:rPr lang="en-US" sz="2200" dirty="0" err="1" smtClean="0">
                  <a:latin typeface="Courier" charset="0"/>
                  <a:ea typeface="Courier" charset="0"/>
                  <a:cs typeface="Courier" charset="0"/>
                </a:rPr>
                <a:t>rmdir</a:t>
              </a:r>
              <a:endParaRPr lang="en-US" sz="2200" dirty="0" smtClean="0">
                <a:latin typeface="Courier" charset="0"/>
                <a:ea typeface="Courier" charset="0"/>
                <a:cs typeface="Courier" charset="0"/>
              </a:endParaRPr>
            </a:p>
            <a:p>
              <a:pPr>
                <a:defRPr/>
              </a:pPr>
              <a:r>
                <a:rPr lang="en-US" sz="2200" dirty="0" smtClean="0">
                  <a:latin typeface="Courier" charset="0"/>
                  <a:ea typeface="Courier" charset="0"/>
                  <a:cs typeface="Courier" charset="0"/>
                </a:rPr>
                <a:t>cd</a:t>
              </a:r>
            </a:p>
            <a:p>
              <a:pPr>
                <a:defRPr/>
              </a:pPr>
              <a:r>
                <a:rPr lang="en-US" sz="2200" dirty="0" smtClean="0">
                  <a:latin typeface="Courier" charset="0"/>
                  <a:ea typeface="Courier" charset="0"/>
                  <a:cs typeface="Courier" charset="0"/>
                </a:rPr>
                <a:t>ls</a:t>
              </a:r>
            </a:p>
            <a:p>
              <a:pPr>
                <a:defRPr/>
              </a:pPr>
              <a:r>
                <a:rPr lang="en-US" sz="2200" dirty="0" err="1" smtClean="0">
                  <a:latin typeface="Courier" charset="0"/>
                  <a:ea typeface="Courier" charset="0"/>
                  <a:cs typeface="Courier" charset="0"/>
                </a:rPr>
                <a:t>cp</a:t>
              </a:r>
              <a:r>
                <a:rPr lang="en-US" sz="2200" dirty="0" smtClean="0">
                  <a:latin typeface="Courier" charset="0"/>
                  <a:ea typeface="Courier" charset="0"/>
                  <a:cs typeface="Courier" charset="0"/>
                </a:rPr>
                <a:t> (-r)</a:t>
              </a:r>
            </a:p>
            <a:p>
              <a:pPr>
                <a:defRPr/>
              </a:pPr>
              <a:r>
                <a:rPr lang="en-US" sz="2200" dirty="0" smtClean="0">
                  <a:latin typeface="Courier" charset="0"/>
                  <a:ea typeface="Courier" charset="0"/>
                  <a:cs typeface="Courier" charset="0"/>
                </a:rPr>
                <a:t>mv</a:t>
              </a:r>
            </a:p>
            <a:p>
              <a:pPr>
                <a:defRPr/>
              </a:pPr>
              <a:r>
                <a:rPr lang="en-US" sz="2200" dirty="0" smtClean="0">
                  <a:latin typeface="Courier" charset="0"/>
                  <a:ea typeface="Courier" charset="0"/>
                  <a:cs typeface="Courier" charset="0"/>
                </a:rPr>
                <a:t>find (-name)</a:t>
              </a:r>
            </a:p>
            <a:p>
              <a:pPr>
                <a:defRPr/>
              </a:pPr>
              <a:r>
                <a:rPr lang="en-US" sz="2200" dirty="0" smtClean="0">
                  <a:latin typeface="Courier" charset="0"/>
                  <a:ea typeface="Courier" charset="0"/>
                  <a:cs typeface="Courier" charset="0"/>
                </a:rPr>
                <a:t>grep</a:t>
              </a:r>
            </a:p>
            <a:p>
              <a:pPr>
                <a:defRPr/>
              </a:pPr>
              <a:r>
                <a:rPr lang="en-US" sz="2200" dirty="0" smtClean="0">
                  <a:latin typeface="Courier" charset="0"/>
                  <a:ea typeface="Courier" charset="0"/>
                  <a:cs typeface="Courier" charset="0"/>
                </a:rPr>
                <a:t>sort</a:t>
              </a:r>
            </a:p>
            <a:p>
              <a:pPr>
                <a:defRPr/>
              </a:pPr>
              <a:r>
                <a:rPr lang="en-US" sz="2200" dirty="0" err="1" smtClean="0">
                  <a:latin typeface="Courier" charset="0"/>
                  <a:ea typeface="Courier" charset="0"/>
                  <a:cs typeface="Courier" charset="0"/>
                </a:rPr>
                <a:t>uniq</a:t>
              </a:r>
              <a:endParaRPr lang="en-US" sz="2200" dirty="0" smtClean="0">
                <a:latin typeface="Courier" charset="0"/>
                <a:ea typeface="Courier" charset="0"/>
                <a:cs typeface="Courier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2609850" y="1269141"/>
              <a:ext cx="6235700" cy="483209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en-US" sz="2200" dirty="0" smtClean="0">
                  <a:latin typeface="Avenir Book"/>
                  <a:cs typeface="Avenir Book"/>
                </a:rPr>
                <a:t>“print working directory”</a:t>
              </a:r>
            </a:p>
            <a:p>
              <a:pPr>
                <a:defRPr/>
              </a:pPr>
              <a:r>
                <a:rPr lang="en-US" sz="2200" dirty="0" smtClean="0">
                  <a:latin typeface="Avenir Book"/>
                  <a:cs typeface="Avenir Book"/>
                </a:rPr>
                <a:t>“open the manual for this command”</a:t>
              </a:r>
            </a:p>
            <a:p>
              <a:pPr>
                <a:defRPr/>
              </a:pPr>
              <a:r>
                <a:rPr lang="en-US" sz="2200" dirty="0" smtClean="0">
                  <a:latin typeface="Avenir Book"/>
                  <a:cs typeface="Avenir Book"/>
                </a:rPr>
                <a:t>“print a string or a variable to the terminal”</a:t>
              </a:r>
            </a:p>
            <a:p>
              <a:pPr>
                <a:defRPr/>
              </a:pPr>
              <a:r>
                <a:rPr lang="en-US" sz="2200" dirty="0" smtClean="0">
                  <a:latin typeface="Avenir Book"/>
                  <a:cs typeface="Avenir Book"/>
                </a:rPr>
                <a:t>“print the contents of a file”</a:t>
              </a:r>
            </a:p>
            <a:p>
              <a:pPr>
                <a:defRPr/>
              </a:pPr>
              <a:r>
                <a:rPr lang="en-US" sz="2200" dirty="0" smtClean="0">
                  <a:latin typeface="Avenir Book"/>
                  <a:cs typeface="Avenir Book"/>
                </a:rPr>
                <a:t>“remove a file (or, with –r a directory)”</a:t>
              </a:r>
            </a:p>
            <a:p>
              <a:pPr>
                <a:defRPr/>
              </a:pPr>
              <a:r>
                <a:rPr lang="en-US" sz="2200" dirty="0" smtClean="0">
                  <a:latin typeface="Avenir Book"/>
                  <a:cs typeface="Avenir Book"/>
                </a:rPr>
                <a:t>“remove a directory”</a:t>
              </a:r>
            </a:p>
            <a:p>
              <a:pPr>
                <a:defRPr/>
              </a:pPr>
              <a:r>
                <a:rPr lang="en-US" sz="2200" dirty="0" smtClean="0">
                  <a:latin typeface="Avenir Book"/>
                  <a:cs typeface="Avenir Book"/>
                </a:rPr>
                <a:t>“change directory”</a:t>
              </a:r>
            </a:p>
            <a:p>
              <a:pPr>
                <a:defRPr/>
              </a:pPr>
              <a:r>
                <a:rPr lang="en-US" sz="2200" dirty="0" smtClean="0">
                  <a:latin typeface="Avenir Book"/>
                  <a:cs typeface="Avenir Book"/>
                </a:rPr>
                <a:t>“list the contents of the directory”</a:t>
              </a:r>
            </a:p>
            <a:p>
              <a:pPr>
                <a:defRPr/>
              </a:pPr>
              <a:r>
                <a:rPr lang="en-US" sz="2200" dirty="0" smtClean="0">
                  <a:latin typeface="Avenir Book"/>
                  <a:cs typeface="Avenir Book"/>
                </a:rPr>
                <a:t>“copy a file (or with –r a directory)”</a:t>
              </a:r>
            </a:p>
            <a:p>
              <a:pPr>
                <a:defRPr/>
              </a:pPr>
              <a:r>
                <a:rPr lang="en-US" sz="2200" dirty="0" smtClean="0">
                  <a:latin typeface="Avenir Book"/>
                  <a:cs typeface="Avenir Book"/>
                </a:rPr>
                <a:t>“move a file (equivalent to renaming the file)”</a:t>
              </a:r>
            </a:p>
            <a:p>
              <a:pPr>
                <a:defRPr/>
              </a:pPr>
              <a:r>
                <a:rPr lang="en-US" sz="2200" dirty="0" smtClean="0">
                  <a:latin typeface="Avenir Book"/>
                  <a:cs typeface="Avenir Book"/>
                </a:rPr>
                <a:t>*a very useful </a:t>
              </a:r>
              <a:r>
                <a:rPr lang="en-US" sz="2200" dirty="0" err="1" smtClean="0">
                  <a:latin typeface="Avenir Book"/>
                  <a:cs typeface="Avenir Book"/>
                </a:rPr>
                <a:t>cmd</a:t>
              </a:r>
              <a:r>
                <a:rPr lang="en-US" sz="2200" dirty="0" smtClean="0">
                  <a:latin typeface="Avenir Book"/>
                  <a:cs typeface="Avenir Book"/>
                </a:rPr>
                <a:t> for finding files</a:t>
              </a:r>
            </a:p>
            <a:p>
              <a:pPr>
                <a:defRPr/>
              </a:pPr>
              <a:r>
                <a:rPr lang="en-US" sz="2200" dirty="0" smtClean="0">
                  <a:latin typeface="Avenir Book"/>
                  <a:cs typeface="Avenir Book"/>
                </a:rPr>
                <a:t>*a very useful </a:t>
              </a:r>
              <a:r>
                <a:rPr lang="en-US" sz="2200" dirty="0" err="1" smtClean="0">
                  <a:latin typeface="Avenir Book"/>
                  <a:cs typeface="Avenir Book"/>
                </a:rPr>
                <a:t>cmd</a:t>
              </a:r>
              <a:r>
                <a:rPr lang="en-US" sz="2200" dirty="0" smtClean="0">
                  <a:latin typeface="Avenir Book"/>
                  <a:cs typeface="Avenir Book"/>
                </a:rPr>
                <a:t> for finding things </a:t>
              </a:r>
              <a:r>
                <a:rPr lang="en-US" sz="2200" b="1" dirty="0" smtClean="0">
                  <a:latin typeface="Avenir Book"/>
                  <a:cs typeface="Avenir Book"/>
                </a:rPr>
                <a:t>inside</a:t>
              </a:r>
              <a:r>
                <a:rPr lang="en-US" sz="2200" dirty="0" smtClean="0">
                  <a:latin typeface="Avenir Book"/>
                  <a:cs typeface="Avenir Book"/>
                </a:rPr>
                <a:t> files</a:t>
              </a:r>
            </a:p>
            <a:p>
              <a:pPr>
                <a:defRPr/>
              </a:pPr>
              <a:r>
                <a:rPr lang="en-US" sz="2200" dirty="0" smtClean="0">
                  <a:latin typeface="Avenir Book"/>
                  <a:cs typeface="Avenir Book"/>
                </a:rPr>
                <a:t>*“sort the contents of a file”</a:t>
              </a:r>
            </a:p>
            <a:p>
              <a:pPr>
                <a:defRPr/>
              </a:pPr>
              <a:r>
                <a:rPr lang="en-US" sz="2200" dirty="0" smtClean="0">
                  <a:latin typeface="Avenir Book"/>
                  <a:cs typeface="Avenir Book"/>
                </a:rPr>
                <a:t>*“remove duplicates within a file”</a:t>
              </a:r>
            </a:p>
          </p:txBody>
        </p:sp>
      </p:grpSp>
      <p:sp>
        <p:nvSpPr>
          <p:cNvPr id="9" name="Rectangle 8"/>
          <p:cNvSpPr/>
          <p:nvPr/>
        </p:nvSpPr>
        <p:spPr>
          <a:xfrm>
            <a:off x="248545" y="6330434"/>
            <a:ext cx="867737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200" dirty="0" smtClean="0">
                <a:latin typeface="Avenir Book"/>
                <a:cs typeface="Avenir Book"/>
              </a:rPr>
              <a:t>* Signifies a command that will generally need options to be useful.</a:t>
            </a:r>
            <a:endParaRPr lang="en-US" sz="2200" dirty="0">
              <a:latin typeface="Avenir Book"/>
              <a:cs typeface="Avenir Book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7200" y="848188"/>
            <a:ext cx="8378765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800" dirty="0" smtClean="0">
                <a:latin typeface="Avenir Book"/>
                <a:cs typeface="Avenir Book"/>
              </a:rPr>
              <a:t>Basic shell commands</a:t>
            </a:r>
          </a:p>
        </p:txBody>
      </p:sp>
    </p:spTree>
    <p:extLst>
      <p:ext uri="{BB962C8B-B14F-4D97-AF65-F5344CB8AC3E}">
        <p14:creationId xmlns:p14="http://schemas.microsoft.com/office/powerpoint/2010/main" val="1879164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80304"/>
            <a:ext cx="830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venir Book"/>
                <a:cs typeface="Avenir Book"/>
              </a:rPr>
              <a:t>Scripting examples:</a:t>
            </a:r>
            <a:endParaRPr lang="en-US" sz="3600" dirty="0">
              <a:latin typeface="Avenir Book"/>
              <a:cs typeface="Avenir Book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57200" y="741558"/>
            <a:ext cx="4800600" cy="2274"/>
          </a:xfrm>
          <a:prstGeom prst="line">
            <a:avLst/>
          </a:prstGeom>
          <a:ln w="25400" cmpd="sng"/>
          <a:effectLst>
            <a:outerShdw blurRad="40000" dist="20955" dir="5400000" rotWithShape="0">
              <a:srgbClr val="000000">
                <a:alpha val="30000"/>
              </a:srgbClr>
            </a:outerShdw>
          </a:effec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457200" y="848188"/>
            <a:ext cx="8378765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800" dirty="0" smtClean="0">
                <a:latin typeface="Avenir Book"/>
                <a:cs typeface="Avenir Book"/>
              </a:rPr>
              <a:t>Example 1: Writing a first shell script.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57200" y="1365769"/>
            <a:ext cx="8378765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800" dirty="0" smtClean="0">
                <a:latin typeface="Avenir Book"/>
                <a:cs typeface="Avenir Book"/>
              </a:rPr>
              <a:t>As mentioned above, shell scripts are commands that are run from within a file.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57199" y="2319876"/>
            <a:ext cx="8378765" cy="35394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800" dirty="0" smtClean="0">
                <a:latin typeface="Avenir Book"/>
                <a:cs typeface="Avenir Book"/>
              </a:rPr>
              <a:t>To generate these files correctly, one needs to use a text editor, but *NIX systems have many to choose from</a:t>
            </a:r>
            <a:r>
              <a:rPr lang="is-IS" sz="2800" dirty="0" smtClean="0">
                <a:latin typeface="Avenir Book"/>
                <a:cs typeface="Avenir Book"/>
              </a:rPr>
              <a:t>…</a:t>
            </a:r>
            <a:endParaRPr lang="en-US" sz="2800" dirty="0">
              <a:latin typeface="Avenir Book"/>
              <a:cs typeface="Avenir Book"/>
            </a:endParaRPr>
          </a:p>
          <a:p>
            <a:pPr>
              <a:defRPr/>
            </a:pPr>
            <a:r>
              <a:rPr lang="en-US" sz="2800" dirty="0" smtClean="0">
                <a:latin typeface="Avenir Book"/>
                <a:cs typeface="Avenir Book"/>
              </a:rPr>
              <a:t>e.g. </a:t>
            </a:r>
            <a:r>
              <a:rPr lang="en-US" sz="2800" b="1" dirty="0" smtClean="0">
                <a:latin typeface="Avenir Book"/>
                <a:cs typeface="Avenir Book"/>
              </a:rPr>
              <a:t>vim</a:t>
            </a:r>
            <a:r>
              <a:rPr lang="en-US" sz="2800" dirty="0" smtClean="0">
                <a:latin typeface="Avenir Book"/>
                <a:cs typeface="Avenir Book"/>
              </a:rPr>
              <a:t>, </a:t>
            </a:r>
            <a:r>
              <a:rPr lang="en-US" sz="2800" dirty="0" err="1" smtClean="0">
                <a:latin typeface="Avenir Book"/>
                <a:cs typeface="Avenir Book"/>
              </a:rPr>
              <a:t>emacs</a:t>
            </a:r>
            <a:r>
              <a:rPr lang="en-US" sz="2800" dirty="0" smtClean="0">
                <a:latin typeface="Avenir Book"/>
                <a:cs typeface="Avenir Book"/>
              </a:rPr>
              <a:t>, </a:t>
            </a:r>
            <a:r>
              <a:rPr lang="en-US" sz="2800" dirty="0" err="1" smtClean="0">
                <a:latin typeface="Avenir Book"/>
                <a:cs typeface="Avenir Book"/>
              </a:rPr>
              <a:t>pico</a:t>
            </a:r>
            <a:r>
              <a:rPr lang="en-US" sz="2800" dirty="0" smtClean="0">
                <a:latin typeface="Avenir Book"/>
                <a:cs typeface="Avenir Book"/>
              </a:rPr>
              <a:t>, </a:t>
            </a:r>
            <a:r>
              <a:rPr lang="en-US" sz="2800" dirty="0" err="1" smtClean="0">
                <a:latin typeface="Avenir Book"/>
                <a:cs typeface="Avenir Book"/>
              </a:rPr>
              <a:t>nano</a:t>
            </a:r>
            <a:endParaRPr lang="en-US" sz="2800" dirty="0" smtClean="0">
              <a:latin typeface="Avenir Book"/>
              <a:cs typeface="Avenir Book"/>
            </a:endParaRPr>
          </a:p>
          <a:p>
            <a:pPr>
              <a:defRPr/>
            </a:pPr>
            <a:endParaRPr lang="en-US" sz="2800" dirty="0" smtClean="0">
              <a:latin typeface="Avenir Book"/>
              <a:cs typeface="Avenir Book"/>
            </a:endParaRPr>
          </a:p>
          <a:p>
            <a:pPr>
              <a:defRPr/>
            </a:pPr>
            <a:r>
              <a:rPr lang="en-US" sz="2800" dirty="0" smtClean="0">
                <a:latin typeface="Avenir Book"/>
                <a:cs typeface="Avenir Book"/>
              </a:rPr>
              <a:t>And others that aren’t free, but may have better properties for a particular developer.</a:t>
            </a:r>
            <a:endParaRPr lang="is-IS" sz="2800" dirty="0" smtClean="0">
              <a:latin typeface="Avenir Book"/>
              <a:cs typeface="Avenir Book"/>
            </a:endParaRPr>
          </a:p>
          <a:p>
            <a:pPr>
              <a:defRPr/>
            </a:pPr>
            <a:r>
              <a:rPr lang="is-IS" sz="2800" dirty="0" smtClean="0">
                <a:latin typeface="Avenir Book"/>
                <a:cs typeface="Avenir Book"/>
              </a:rPr>
              <a:t>e.g. sublime, atom</a:t>
            </a:r>
            <a:endParaRPr lang="en-US" sz="2800" dirty="0" smtClean="0">
              <a:latin typeface="Avenir Book"/>
              <a:cs typeface="Avenir Book"/>
            </a:endParaRPr>
          </a:p>
        </p:txBody>
      </p:sp>
    </p:spTree>
    <p:extLst>
      <p:ext uri="{BB962C8B-B14F-4D97-AF65-F5344CB8AC3E}">
        <p14:creationId xmlns:p14="http://schemas.microsoft.com/office/powerpoint/2010/main" val="560480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80304"/>
            <a:ext cx="830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venir Book"/>
                <a:cs typeface="Avenir Book"/>
              </a:rPr>
              <a:t>Scripting examples:</a:t>
            </a:r>
            <a:endParaRPr lang="en-US" sz="3600" dirty="0">
              <a:latin typeface="Avenir Book"/>
              <a:cs typeface="Avenir Book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57200" y="741558"/>
            <a:ext cx="4800600" cy="2274"/>
          </a:xfrm>
          <a:prstGeom prst="line">
            <a:avLst/>
          </a:prstGeom>
          <a:ln w="25400" cmpd="sng"/>
          <a:effectLst>
            <a:outerShdw blurRad="40000" dist="20955" dir="5400000" rotWithShape="0">
              <a:srgbClr val="000000">
                <a:alpha val="30000"/>
              </a:srgbClr>
            </a:outerShdw>
          </a:effec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457200" y="848188"/>
            <a:ext cx="8378765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800" dirty="0" smtClean="0">
                <a:latin typeface="Avenir Book"/>
                <a:cs typeface="Avenir Book"/>
              </a:rPr>
              <a:t>Example 1.0: Writing a first shell script.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57200" y="1365769"/>
            <a:ext cx="8378765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800" dirty="0" smtClean="0">
                <a:latin typeface="Avenir Book"/>
                <a:cs typeface="Avenir Book"/>
              </a:rPr>
              <a:t>Before writing our first script, let’s try typing the command: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57200" y="2339839"/>
            <a:ext cx="3479800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200" dirty="0" smtClean="0">
                <a:latin typeface="Courier" charset="0"/>
                <a:ea typeface="Courier" charset="0"/>
                <a:cs typeface="Courier" charset="0"/>
              </a:rPr>
              <a:t>echo “Hello world!”</a:t>
            </a:r>
          </a:p>
        </p:txBody>
      </p:sp>
      <p:grpSp>
        <p:nvGrpSpPr>
          <p:cNvPr id="14" name="Group 13"/>
          <p:cNvGrpSpPr/>
          <p:nvPr/>
        </p:nvGrpSpPr>
        <p:grpSpPr>
          <a:xfrm>
            <a:off x="457200" y="2970807"/>
            <a:ext cx="8378765" cy="954107"/>
            <a:chOff x="457200" y="2970807"/>
            <a:chExt cx="8378765" cy="954107"/>
          </a:xfrm>
        </p:grpSpPr>
        <p:sp>
          <p:nvSpPr>
            <p:cNvPr id="9" name="TextBox 8"/>
            <p:cNvSpPr txBox="1"/>
            <p:nvPr/>
          </p:nvSpPr>
          <p:spPr>
            <a:xfrm>
              <a:off x="457200" y="2970807"/>
              <a:ext cx="8378765" cy="52322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en-US" sz="2800" dirty="0" smtClean="0">
                  <a:latin typeface="Avenir Book"/>
                  <a:cs typeface="Avenir Book"/>
                </a:rPr>
                <a:t>Now open your favorite text editor, type: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457200" y="3494027"/>
              <a:ext cx="7283450" cy="43088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en-US" sz="2200" dirty="0" smtClean="0">
                  <a:latin typeface="Courier" charset="0"/>
                  <a:ea typeface="Courier" charset="0"/>
                  <a:cs typeface="Courier" charset="0"/>
                </a:rPr>
                <a:t>echo “Hello world! This is a shell script”</a:t>
              </a: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457200" y="4137897"/>
            <a:ext cx="8378765" cy="954107"/>
            <a:chOff x="457200" y="4137897"/>
            <a:chExt cx="8378765" cy="954107"/>
          </a:xfrm>
        </p:grpSpPr>
        <p:sp>
          <p:nvSpPr>
            <p:cNvPr id="12" name="TextBox 11"/>
            <p:cNvSpPr txBox="1"/>
            <p:nvPr/>
          </p:nvSpPr>
          <p:spPr>
            <a:xfrm>
              <a:off x="457200" y="4137897"/>
              <a:ext cx="8378765" cy="52322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en-US" sz="2800" dirty="0" smtClean="0">
                  <a:latin typeface="Avenir Book"/>
                  <a:cs typeface="Avenir Book"/>
                </a:rPr>
                <a:t>Save your new file with the name: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457200" y="4661117"/>
              <a:ext cx="7283450" cy="43088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en-US" sz="2200" smtClean="0">
                  <a:latin typeface="Courier" charset="0"/>
                  <a:ea typeface="Courier" charset="0"/>
                  <a:cs typeface="Courier" charset="0"/>
                </a:rPr>
                <a:t>example_1.sh</a:t>
              </a:r>
              <a:endParaRPr lang="en-US" sz="2200" dirty="0" smtClean="0">
                <a:latin typeface="Courier" charset="0"/>
                <a:ea typeface="Courier" charset="0"/>
                <a:cs typeface="Courier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1664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1768</TotalTime>
  <Words>3854</Words>
  <Application>Microsoft Macintosh PowerPoint</Application>
  <PresentationFormat>On-screen Show (4:3)</PresentationFormat>
  <Paragraphs>432</Paragraphs>
  <Slides>42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7" baseType="lpstr">
      <vt:lpstr>Avenir Book</vt:lpstr>
      <vt:lpstr>Calibri</vt:lpstr>
      <vt:lpstr>Courier</vt:lpstr>
      <vt:lpstr>Arial</vt:lpstr>
      <vt:lpstr>Office Theme</vt:lpstr>
      <vt:lpstr>Shell Scripting for Beginners Jeremy Mills School of Molecular Sciences and The Biodesign Institute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Univ. Of Washington</Company>
  <LinksUpToDate>false</LinksUpToDate>
  <SharedDoc>false</SharedDoc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Jeremy Mills</dc:creator>
  <cp:lastModifiedBy>Jeremy Mills</cp:lastModifiedBy>
  <cp:revision>322</cp:revision>
  <dcterms:created xsi:type="dcterms:W3CDTF">2015-03-30T05:22:24Z</dcterms:created>
  <dcterms:modified xsi:type="dcterms:W3CDTF">2016-09-26T20:25:48Z</dcterms:modified>
</cp:coreProperties>
</file>